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5" r:id="rId29"/>
    <p:sldId id="286" r:id="rId30"/>
    <p:sldId id="282" r:id="rId31"/>
    <p:sldId id="28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B761B-42C6-4B5F-8443-F2F0C968D4D9}" v="637" dt="2024-09-26T11:52:52.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D14E-C081-99FF-285B-FD78AD6189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4FF2C3-128C-2AAA-F6C9-B70B284DED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B02246-EC08-373B-43F9-55F1D0861149}"/>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5" name="Footer Placeholder 4">
            <a:extLst>
              <a:ext uri="{FF2B5EF4-FFF2-40B4-BE49-F238E27FC236}">
                <a16:creationId xmlns:a16="http://schemas.microsoft.com/office/drawing/2014/main" id="{D8A5D9A5-2013-7249-4D3C-174D51EA0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2705A-2159-42D2-A753-79AFD0041526}"/>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2110098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D1F2-C1DD-EE6B-538F-00E5BA6877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FEF404-0007-8D8E-A520-A4E6BD242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F2B55-CD04-BAF9-666A-603551F06354}"/>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5" name="Footer Placeholder 4">
            <a:extLst>
              <a:ext uri="{FF2B5EF4-FFF2-40B4-BE49-F238E27FC236}">
                <a16:creationId xmlns:a16="http://schemas.microsoft.com/office/drawing/2014/main" id="{56435767-DF4D-431F-DD34-279ED833D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A8359-A591-B0AF-A5D2-ED3F524752AF}"/>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121203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58E66E-C33A-8FFF-8D4C-725403125A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E870FA-57C9-DFBD-7EA4-6964EFAD7C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A8307-8725-6E03-D78A-228D5469E560}"/>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5" name="Footer Placeholder 4">
            <a:extLst>
              <a:ext uri="{FF2B5EF4-FFF2-40B4-BE49-F238E27FC236}">
                <a16:creationId xmlns:a16="http://schemas.microsoft.com/office/drawing/2014/main" id="{0407F09B-4774-FADC-5064-40E2EC1A3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3F944-01C3-F647-AD27-779BD87801CA}"/>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166768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93D8-3769-3FBF-B543-BFB8AF295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0D07F1-02A0-4F9D-0D97-C569F4E4B1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22256-3F5B-1D22-C365-4EE3B4B7512A}"/>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5" name="Footer Placeholder 4">
            <a:extLst>
              <a:ext uri="{FF2B5EF4-FFF2-40B4-BE49-F238E27FC236}">
                <a16:creationId xmlns:a16="http://schemas.microsoft.com/office/drawing/2014/main" id="{29B4E102-E208-8181-25CE-DB1CA2F8E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62107-6BDB-583F-1A51-548923A56F56}"/>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725309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931E-FF46-46D6-9C2B-9D2924EC6F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B9B78-07F5-28F7-9CA0-3EB9F03556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A1D413-CB5A-ADCB-F72E-9137606A8DDF}"/>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5" name="Footer Placeholder 4">
            <a:extLst>
              <a:ext uri="{FF2B5EF4-FFF2-40B4-BE49-F238E27FC236}">
                <a16:creationId xmlns:a16="http://schemas.microsoft.com/office/drawing/2014/main" id="{A0484847-6E15-AF35-B4B5-7E0B11A4D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54998-3131-74E7-B8C1-B4BB2BA49A30}"/>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214143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C44D9-E267-D2A6-435C-4D60060F7A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10737F-7B82-99B1-DF71-1E1D9F5B2F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A864B0-6D02-190A-6F6A-8696A78A63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72AD54-138D-32AF-0135-C61E2E42C741}"/>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6" name="Footer Placeholder 5">
            <a:extLst>
              <a:ext uri="{FF2B5EF4-FFF2-40B4-BE49-F238E27FC236}">
                <a16:creationId xmlns:a16="http://schemas.microsoft.com/office/drawing/2014/main" id="{343D3311-D9D7-AFA1-C504-863EFF703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01B6C0-3FFB-F28F-ADFF-C5AE400CE1F5}"/>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1161795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A5AE3-1444-C6CE-7B11-7530671FF3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800EB1-8BC1-08F5-DAB8-CB637A122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2C32B0-79AA-4988-B48B-0FC9DFDE0F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A6DED8-B7A9-9D1A-4E09-072E2AD233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C95571-A227-109B-DD3F-ED721F387F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2D788D-6C1A-02E4-9765-401ED8F62521}"/>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8" name="Footer Placeholder 7">
            <a:extLst>
              <a:ext uri="{FF2B5EF4-FFF2-40B4-BE49-F238E27FC236}">
                <a16:creationId xmlns:a16="http://schemas.microsoft.com/office/drawing/2014/main" id="{587A9D5A-92DD-0543-F70B-E135CCF31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2902FC-779D-69F5-DC29-B49C44C9C221}"/>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3330459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1942-AA97-03AC-E88E-338DC7BD6A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71CA33-CC9F-0FAD-6AD3-CD422B95708D}"/>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4" name="Footer Placeholder 3">
            <a:extLst>
              <a:ext uri="{FF2B5EF4-FFF2-40B4-BE49-F238E27FC236}">
                <a16:creationId xmlns:a16="http://schemas.microsoft.com/office/drawing/2014/main" id="{29F1632C-22E8-F214-CFBF-6DA35624A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BC635-51F5-1343-659B-454B7B241F22}"/>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4107986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56FFC3-AB99-E556-8C0A-3B7C0EC4FCC9}"/>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3" name="Footer Placeholder 2">
            <a:extLst>
              <a:ext uri="{FF2B5EF4-FFF2-40B4-BE49-F238E27FC236}">
                <a16:creationId xmlns:a16="http://schemas.microsoft.com/office/drawing/2014/main" id="{F0251C2A-A5C0-D552-0D7D-55C8DACAEE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444A5B-C229-114A-A340-D348AF0EEB0E}"/>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322998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2E6C-9A39-BA7E-6BA4-5AD2C67CC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1A7467-CE74-2C0B-62E9-0FD8D00824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D6C25D-5F3B-15E8-08E1-7AFB0992E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61443D-95D7-F67D-312A-EC052525A6DA}"/>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6" name="Footer Placeholder 5">
            <a:extLst>
              <a:ext uri="{FF2B5EF4-FFF2-40B4-BE49-F238E27FC236}">
                <a16:creationId xmlns:a16="http://schemas.microsoft.com/office/drawing/2014/main" id="{7325497A-B343-11AB-7254-2AAE69163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83D00-1FC4-FE05-DE2A-8883AFC28288}"/>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3109876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3076-7361-D4C9-ED52-887945F11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4C0920-0314-5E38-4946-FDCEEF3589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5884D0-9CE7-B07B-3896-3F5946241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34990-9645-64F2-CAB3-98A3CBADE7F1}"/>
              </a:ext>
            </a:extLst>
          </p:cNvPr>
          <p:cNvSpPr>
            <a:spLocks noGrp="1"/>
          </p:cNvSpPr>
          <p:nvPr>
            <p:ph type="dt" sz="half" idx="10"/>
          </p:nvPr>
        </p:nvSpPr>
        <p:spPr/>
        <p:txBody>
          <a:bodyPr/>
          <a:lstStyle/>
          <a:p>
            <a:fld id="{FD7E595C-5BBA-4B64-A2CB-002A29A6DE63}" type="datetimeFigureOut">
              <a:rPr lang="en-US" smtClean="0"/>
              <a:t>9/26/2024</a:t>
            </a:fld>
            <a:endParaRPr lang="en-US"/>
          </a:p>
        </p:txBody>
      </p:sp>
      <p:sp>
        <p:nvSpPr>
          <p:cNvPr id="6" name="Footer Placeholder 5">
            <a:extLst>
              <a:ext uri="{FF2B5EF4-FFF2-40B4-BE49-F238E27FC236}">
                <a16:creationId xmlns:a16="http://schemas.microsoft.com/office/drawing/2014/main" id="{8F8EA8D1-563C-6E49-05CE-06964307EE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F25800-55EF-501C-CC66-31D0132FFFF1}"/>
              </a:ext>
            </a:extLst>
          </p:cNvPr>
          <p:cNvSpPr>
            <a:spLocks noGrp="1"/>
          </p:cNvSpPr>
          <p:nvPr>
            <p:ph type="sldNum" sz="quarter" idx="12"/>
          </p:nvPr>
        </p:nvSpPr>
        <p:spPr/>
        <p:txBody>
          <a:bodyPr/>
          <a:lstStyle/>
          <a:p>
            <a:fld id="{977D19F7-C193-41B6-86B9-E74D3B43CBBC}" type="slidenum">
              <a:rPr lang="en-US" smtClean="0"/>
              <a:t>‹#›</a:t>
            </a:fld>
            <a:endParaRPr lang="en-US"/>
          </a:p>
        </p:txBody>
      </p:sp>
    </p:spTree>
    <p:extLst>
      <p:ext uri="{BB962C8B-B14F-4D97-AF65-F5344CB8AC3E}">
        <p14:creationId xmlns:p14="http://schemas.microsoft.com/office/powerpoint/2010/main" val="3836036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FE46D-6435-3702-BBA2-DC9A2451A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3283DC-55CA-B03D-A745-E23D415244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03CA17-1164-7908-2D34-1C512C3E1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7E595C-5BBA-4B64-A2CB-002A29A6DE63}" type="datetimeFigureOut">
              <a:rPr lang="en-US" smtClean="0"/>
              <a:t>9/26/2024</a:t>
            </a:fld>
            <a:endParaRPr lang="en-US"/>
          </a:p>
        </p:txBody>
      </p:sp>
      <p:sp>
        <p:nvSpPr>
          <p:cNvPr id="5" name="Footer Placeholder 4">
            <a:extLst>
              <a:ext uri="{FF2B5EF4-FFF2-40B4-BE49-F238E27FC236}">
                <a16:creationId xmlns:a16="http://schemas.microsoft.com/office/drawing/2014/main" id="{8E6844E2-58D7-9EBF-88B1-EAAF26C846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6DAC2B2-0EDF-5D7D-F635-8B299819D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7D19F7-C193-41B6-86B9-E74D3B43CBBC}" type="slidenum">
              <a:rPr lang="en-US" smtClean="0"/>
              <a:t>‹#›</a:t>
            </a:fld>
            <a:endParaRPr lang="en-US"/>
          </a:p>
        </p:txBody>
      </p:sp>
    </p:spTree>
    <p:extLst>
      <p:ext uri="{BB962C8B-B14F-4D97-AF65-F5344CB8AC3E}">
        <p14:creationId xmlns:p14="http://schemas.microsoft.com/office/powerpoint/2010/main" val="573149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4.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1FDCCC3-920F-43F6-DD97-D9B9945202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9" name="Rectangle 8">
              <a:extLst>
                <a:ext uri="{FF2B5EF4-FFF2-40B4-BE49-F238E27FC236}">
                  <a16:creationId xmlns:a16="http://schemas.microsoft.com/office/drawing/2014/main" id="{59990802-8CAD-3410-772E-766C38FBF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9CF0F51-7220-9933-BAEE-8EDE4FE1F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1669C9-C34A-0613-D0DF-E0B0A749F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055A15-F7E5-A04E-DAAA-5E9830907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a:extLst>
              <a:ext uri="{FF2B5EF4-FFF2-40B4-BE49-F238E27FC236}">
                <a16:creationId xmlns:a16="http://schemas.microsoft.com/office/drawing/2014/main" id="{554DDE3B-70B5-CBFC-772F-96CD095BF17C}"/>
              </a:ext>
            </a:extLst>
          </p:cNvPr>
          <p:cNvSpPr>
            <a:spLocks noGrp="1"/>
          </p:cNvSpPr>
          <p:nvPr>
            <p:ph type="ctrTitle"/>
          </p:nvPr>
        </p:nvSpPr>
        <p:spPr>
          <a:xfrm>
            <a:off x="2940140" y="1536180"/>
            <a:ext cx="6351568" cy="2085740"/>
          </a:xfrm>
        </p:spPr>
        <p:txBody>
          <a:bodyPr>
            <a:normAutofit/>
          </a:bodyPr>
          <a:lstStyle/>
          <a:p>
            <a:r>
              <a:rPr lang="en-US" sz="4000">
                <a:solidFill>
                  <a:srgbClr val="FFFFFF"/>
                </a:solidFill>
                <a:latin typeface="Biome" panose="020B0503030204020804" pitchFamily="34" charset="0"/>
                <a:cs typeface="Biome" panose="020B0503030204020804" pitchFamily="34" charset="0"/>
              </a:rPr>
              <a:t>Website</a:t>
            </a:r>
            <a:br>
              <a:rPr lang="en-US" sz="4000">
                <a:solidFill>
                  <a:srgbClr val="FFFFFF"/>
                </a:solidFill>
                <a:latin typeface="Biome" panose="020B0503030204020804" pitchFamily="34" charset="0"/>
                <a:cs typeface="Biome" panose="020B0503030204020804" pitchFamily="34" charset="0"/>
              </a:rPr>
            </a:br>
            <a:r>
              <a:rPr lang="en-US" sz="4000">
                <a:solidFill>
                  <a:srgbClr val="FFFFFF"/>
                </a:solidFill>
                <a:latin typeface="Biome" panose="020B0503030204020804" pitchFamily="34" charset="0"/>
                <a:cs typeface="Biome" panose="020B0503030204020804" pitchFamily="34" charset="0"/>
              </a:rPr>
              <a:t> Development Journal</a:t>
            </a:r>
          </a:p>
        </p:txBody>
      </p:sp>
      <p:sp>
        <p:nvSpPr>
          <p:cNvPr id="3" name="Subtitle 2">
            <a:extLst>
              <a:ext uri="{FF2B5EF4-FFF2-40B4-BE49-F238E27FC236}">
                <a16:creationId xmlns:a16="http://schemas.microsoft.com/office/drawing/2014/main" id="{13B4298F-9B26-6530-2EB2-0A8BA8A56051}"/>
              </a:ext>
            </a:extLst>
          </p:cNvPr>
          <p:cNvSpPr>
            <a:spLocks noGrp="1"/>
          </p:cNvSpPr>
          <p:nvPr>
            <p:ph type="subTitle" idx="1"/>
          </p:nvPr>
        </p:nvSpPr>
        <p:spPr>
          <a:xfrm>
            <a:off x="2940140" y="4134928"/>
            <a:ext cx="6351568" cy="1059504"/>
          </a:xfrm>
        </p:spPr>
        <p:txBody>
          <a:bodyPr>
            <a:normAutofit/>
          </a:bodyPr>
          <a:lstStyle/>
          <a:p>
            <a:r>
              <a:rPr lang="en-US" sz="2000">
                <a:solidFill>
                  <a:srgbClr val="FFFFFF"/>
                </a:solidFill>
                <a:latin typeface="Biome Light" panose="020B0303030204020804" pitchFamily="34" charset="0"/>
                <a:cs typeface="Biome Light" panose="020B0303030204020804" pitchFamily="34" charset="0"/>
              </a:rPr>
              <a:t>Abrar Siddiqui – 11DT2</a:t>
            </a:r>
          </a:p>
        </p:txBody>
      </p:sp>
    </p:spTree>
    <p:extLst>
      <p:ext uri="{BB962C8B-B14F-4D97-AF65-F5344CB8AC3E}">
        <p14:creationId xmlns:p14="http://schemas.microsoft.com/office/powerpoint/2010/main" val="222314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id="{6623EEA2-3BB5-2792-AFD3-E6D9D5D4A2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158" y="724879"/>
            <a:ext cx="4220164" cy="1743318"/>
          </a:xfrm>
        </p:spPr>
      </p:pic>
      <p:pic>
        <p:nvPicPr>
          <p:cNvPr id="7" name="Picture 6" descr="A screen shot of a computer program&#10;&#10;Description automatically generated">
            <a:extLst>
              <a:ext uri="{FF2B5EF4-FFF2-40B4-BE49-F238E27FC236}">
                <a16:creationId xmlns:a16="http://schemas.microsoft.com/office/drawing/2014/main" id="{B87D0EFF-6318-1340-C0BE-E2D9A5559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709" y="2657420"/>
            <a:ext cx="3706092" cy="3484219"/>
          </a:xfrm>
          <a:prstGeom prst="rect">
            <a:avLst/>
          </a:prstGeom>
        </p:spPr>
      </p:pic>
      <p:sp>
        <p:nvSpPr>
          <p:cNvPr id="8" name="TextBox 7">
            <a:extLst>
              <a:ext uri="{FF2B5EF4-FFF2-40B4-BE49-F238E27FC236}">
                <a16:creationId xmlns:a16="http://schemas.microsoft.com/office/drawing/2014/main" id="{721CD08B-3FAE-AF42-CF43-59CECDACC24E}"/>
              </a:ext>
            </a:extLst>
          </p:cNvPr>
          <p:cNvSpPr txBox="1"/>
          <p:nvPr/>
        </p:nvSpPr>
        <p:spPr>
          <a:xfrm>
            <a:off x="5288974" y="857874"/>
            <a:ext cx="5324558" cy="1477328"/>
          </a:xfrm>
          <a:prstGeom prst="rect">
            <a:avLst/>
          </a:prstGeom>
          <a:noFill/>
        </p:spPr>
        <p:txBody>
          <a:bodyPr wrap="square" rtlCol="0">
            <a:spAutoFit/>
          </a:bodyPr>
          <a:lstStyle/>
          <a:p>
            <a:r>
              <a:rPr lang="en-US" dirty="0"/>
              <a:t>After adding the hero image background, I styled the hero h1 (heading). I fixed the font family to </a:t>
            </a:r>
            <a:r>
              <a:rPr lang="en-US" dirty="0" err="1"/>
              <a:t>warpen</a:t>
            </a:r>
            <a:r>
              <a:rPr lang="en-US" dirty="0"/>
              <a:t> and fixed its font size. I also put a margin to align it according to my mockup. I also added text shadow for visual easiness.</a:t>
            </a:r>
          </a:p>
        </p:txBody>
      </p:sp>
      <p:sp>
        <p:nvSpPr>
          <p:cNvPr id="9" name="TextBox 8">
            <a:extLst>
              <a:ext uri="{FF2B5EF4-FFF2-40B4-BE49-F238E27FC236}">
                <a16:creationId xmlns:a16="http://schemas.microsoft.com/office/drawing/2014/main" id="{FF3E48CF-1F60-8100-AEEE-B9F4EC325AC6}"/>
              </a:ext>
            </a:extLst>
          </p:cNvPr>
          <p:cNvSpPr txBox="1"/>
          <p:nvPr/>
        </p:nvSpPr>
        <p:spPr>
          <a:xfrm>
            <a:off x="748159" y="3206663"/>
            <a:ext cx="6172186" cy="2031325"/>
          </a:xfrm>
          <a:prstGeom prst="rect">
            <a:avLst/>
          </a:prstGeom>
          <a:noFill/>
        </p:spPr>
        <p:txBody>
          <a:bodyPr wrap="square" rtlCol="0">
            <a:spAutoFit/>
          </a:bodyPr>
          <a:lstStyle/>
          <a:p>
            <a:r>
              <a:rPr lang="en-US" dirty="0"/>
              <a:t>Then, I started on the “divider” class by making it to flex, and center aligned as well as fixing its font family, font size and shadow. </a:t>
            </a:r>
          </a:p>
          <a:p>
            <a:endParaRPr lang="en-US" dirty="0"/>
          </a:p>
          <a:p>
            <a:r>
              <a:rPr lang="en-US" dirty="0"/>
              <a:t>For the actual dividers, I used </a:t>
            </a:r>
            <a:r>
              <a:rPr lang="en-US" dirty="0" err="1"/>
              <a:t>divider:before</a:t>
            </a:r>
            <a:r>
              <a:rPr lang="en-US" dirty="0"/>
              <a:t>, .</a:t>
            </a:r>
            <a:r>
              <a:rPr lang="en-US" dirty="0" err="1"/>
              <a:t>divider:after</a:t>
            </a:r>
            <a:r>
              <a:rPr lang="en-US" dirty="0"/>
              <a:t> to put the dividers and then styled it by fixing its width, color, margin and padding.</a:t>
            </a:r>
          </a:p>
        </p:txBody>
      </p:sp>
      <p:cxnSp>
        <p:nvCxnSpPr>
          <p:cNvPr id="11" name="Straight Arrow Connector 10">
            <a:extLst>
              <a:ext uri="{FF2B5EF4-FFF2-40B4-BE49-F238E27FC236}">
                <a16:creationId xmlns:a16="http://schemas.microsoft.com/office/drawing/2014/main" id="{F3B16EF6-9DFD-E1EF-EACF-56AB4DCDAD84}"/>
              </a:ext>
            </a:extLst>
          </p:cNvPr>
          <p:cNvCxnSpPr/>
          <p:nvPr/>
        </p:nvCxnSpPr>
        <p:spPr>
          <a:xfrm flipH="1" flipV="1">
            <a:off x="4405745" y="1714500"/>
            <a:ext cx="737755" cy="93518"/>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4D94DCD-2546-D46B-1905-B260D6B9EFF8}"/>
              </a:ext>
            </a:extLst>
          </p:cNvPr>
          <p:cNvCxnSpPr/>
          <p:nvPr/>
        </p:nvCxnSpPr>
        <p:spPr>
          <a:xfrm>
            <a:off x="6920345" y="3429000"/>
            <a:ext cx="1028700" cy="0"/>
          </a:xfrm>
          <a:prstGeom prst="straightConnector1">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9BF8B10-7F6B-1C1A-8009-BA0EFC8C141C}"/>
              </a:ext>
            </a:extLst>
          </p:cNvPr>
          <p:cNvCxnSpPr/>
          <p:nvPr/>
        </p:nvCxnSpPr>
        <p:spPr>
          <a:xfrm>
            <a:off x="6733309" y="5049983"/>
            <a:ext cx="1215736" cy="188005"/>
          </a:xfrm>
          <a:prstGeom prst="straightConnector1">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08312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C103E-BB81-FCBF-C1C5-6199A1527C5F}"/>
              </a:ext>
            </a:extLst>
          </p:cNvPr>
          <p:cNvSpPr>
            <a:spLocks noGrp="1"/>
          </p:cNvSpPr>
          <p:nvPr>
            <p:ph type="title"/>
          </p:nvPr>
        </p:nvSpPr>
        <p:spPr>
          <a:xfrm>
            <a:off x="880261" y="2154206"/>
            <a:ext cx="2940178"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Outcome of Cover Home Page</a:t>
            </a:r>
          </a:p>
        </p:txBody>
      </p:sp>
      <p:pic>
        <p:nvPicPr>
          <p:cNvPr id="5" name="Picture 4" descr="A blue background with white text&#10;&#10;Description automatically generated">
            <a:extLst>
              <a:ext uri="{FF2B5EF4-FFF2-40B4-BE49-F238E27FC236}">
                <a16:creationId xmlns:a16="http://schemas.microsoft.com/office/drawing/2014/main" id="{410C9418-18F2-8AD8-6053-DE083E04D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783516"/>
            <a:ext cx="6780700" cy="3288639"/>
          </a:xfrm>
          <a:prstGeom prst="rect">
            <a:avLst/>
          </a:prstGeom>
        </p:spPr>
      </p:pic>
    </p:spTree>
    <p:extLst>
      <p:ext uri="{BB962C8B-B14F-4D97-AF65-F5344CB8AC3E}">
        <p14:creationId xmlns:p14="http://schemas.microsoft.com/office/powerpoint/2010/main" val="3042505837"/>
      </p:ext>
    </p:extLst>
  </p:cSld>
  <p:clrMapOvr>
    <a:masterClrMapping/>
  </p:clrMapOvr>
  <p:transition spd="med">
    <p:pull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5827-5322-C4CC-8C1A-07E848980FC2}"/>
              </a:ext>
            </a:extLst>
          </p:cNvPr>
          <p:cNvSpPr>
            <a:spLocks noGrp="1"/>
          </p:cNvSpPr>
          <p:nvPr>
            <p:ph type="title"/>
          </p:nvPr>
        </p:nvSpPr>
        <p:spPr>
          <a:solidFill>
            <a:schemeClr val="tx1">
              <a:lumMod val="95000"/>
              <a:lumOff val="5000"/>
            </a:schemeClr>
          </a:solidFill>
        </p:spPr>
        <p:txBody>
          <a:bodyPr/>
          <a:lstStyle/>
          <a:p>
            <a:r>
              <a:rPr lang="en-US">
                <a:solidFill>
                  <a:schemeClr val="bg1"/>
                </a:solidFill>
              </a:rPr>
              <a:t>Starting the other pages</a:t>
            </a:r>
            <a:endParaRPr lang="en-US" dirty="0">
              <a:solidFill>
                <a:schemeClr val="bg1"/>
              </a:solidFill>
            </a:endParaRPr>
          </a:p>
        </p:txBody>
      </p:sp>
      <p:sp>
        <p:nvSpPr>
          <p:cNvPr id="3" name="Content Placeholder 2">
            <a:extLst>
              <a:ext uri="{FF2B5EF4-FFF2-40B4-BE49-F238E27FC236}">
                <a16:creationId xmlns:a16="http://schemas.microsoft.com/office/drawing/2014/main" id="{CBD0BC5F-16FF-0AF5-8105-8AB97E97C80C}"/>
              </a:ext>
            </a:extLst>
          </p:cNvPr>
          <p:cNvSpPr>
            <a:spLocks noGrp="1"/>
          </p:cNvSpPr>
          <p:nvPr>
            <p:ph idx="1"/>
          </p:nvPr>
        </p:nvSpPr>
        <p:spPr>
          <a:xfrm>
            <a:off x="838200" y="2952094"/>
            <a:ext cx="4648200" cy="2206048"/>
          </a:xfrm>
        </p:spPr>
        <p:txBody>
          <a:bodyPr>
            <a:normAutofit/>
          </a:bodyPr>
          <a:lstStyle/>
          <a:p>
            <a:pPr marL="0" indent="0">
              <a:buNone/>
            </a:pPr>
            <a:r>
              <a:rPr lang="en-US" sz="1800" dirty="0"/>
              <a:t>After the home page, its now time to start making the navigation bar for the other pages as well.  All html files start the same way. The structure for navigation bar is also very similar except the part there is another div classified as “name” which contains the name along with a &lt;a&gt; linking it to the index.html. </a:t>
            </a:r>
          </a:p>
        </p:txBody>
      </p:sp>
      <p:pic>
        <p:nvPicPr>
          <p:cNvPr id="5" name="Picture 4" descr="A computer screen shot of a program code&#10;&#10;Description automatically generated">
            <a:extLst>
              <a:ext uri="{FF2B5EF4-FFF2-40B4-BE49-F238E27FC236}">
                <a16:creationId xmlns:a16="http://schemas.microsoft.com/office/drawing/2014/main" id="{276D36EC-8F1C-0CA3-0795-94917A6B7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355" y="2732808"/>
            <a:ext cx="5764445" cy="2831657"/>
          </a:xfrm>
          <a:prstGeom prst="rect">
            <a:avLst/>
          </a:prstGeom>
        </p:spPr>
      </p:pic>
    </p:spTree>
    <p:extLst>
      <p:ext uri="{BB962C8B-B14F-4D97-AF65-F5344CB8AC3E}">
        <p14:creationId xmlns:p14="http://schemas.microsoft.com/office/powerpoint/2010/main" val="210855805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2" name="Rectangle 2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4" name="Rectangle 2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8">
            <a:extLst>
              <a:ext uri="{FF2B5EF4-FFF2-40B4-BE49-F238E27FC236}">
                <a16:creationId xmlns:a16="http://schemas.microsoft.com/office/drawing/2014/main" id="{73CAD4C8-360E-17DF-6A21-7BACE7377F0A}"/>
              </a:ext>
            </a:extLst>
          </p:cNvPr>
          <p:cNvSpPr>
            <a:spLocks noGrp="1"/>
          </p:cNvSpPr>
          <p:nvPr>
            <p:ph idx="1"/>
          </p:nvPr>
        </p:nvSpPr>
        <p:spPr>
          <a:xfrm>
            <a:off x="731974" y="1107530"/>
            <a:ext cx="3702579" cy="5144401"/>
          </a:xfrm>
        </p:spPr>
        <p:txBody>
          <a:bodyPr>
            <a:normAutofit lnSpcReduction="10000"/>
          </a:bodyPr>
          <a:lstStyle/>
          <a:p>
            <a:pPr marL="0" indent="0">
              <a:buNone/>
            </a:pPr>
            <a:r>
              <a:rPr lang="en-US" sz="2000" dirty="0">
                <a:solidFill>
                  <a:srgbClr val="FFFFFF"/>
                </a:solidFill>
              </a:rPr>
              <a:t>Now for the </a:t>
            </a:r>
            <a:r>
              <a:rPr lang="en-US" sz="2000" dirty="0" err="1">
                <a:solidFill>
                  <a:srgbClr val="FFFFFF"/>
                </a:solidFill>
              </a:rPr>
              <a:t>css</a:t>
            </a:r>
            <a:r>
              <a:rPr lang="en-US" sz="2000" dirty="0">
                <a:solidFill>
                  <a:srgbClr val="FFFFFF"/>
                </a:solidFill>
              </a:rPr>
              <a:t>, all of it is very similar as well.  Except the part because there is another div under </a:t>
            </a:r>
            <a:r>
              <a:rPr lang="en-US" sz="2000" dirty="0" err="1">
                <a:solidFill>
                  <a:srgbClr val="FFFFFF"/>
                </a:solidFill>
              </a:rPr>
              <a:t>navdiv</a:t>
            </a:r>
            <a:r>
              <a:rPr lang="en-US" sz="2000" dirty="0">
                <a:solidFill>
                  <a:srgbClr val="FFFFFF"/>
                </a:solidFill>
              </a:rPr>
              <a:t> making them horizontally aligned. The margins are slightly changed, and color is set to black.</a:t>
            </a:r>
          </a:p>
          <a:p>
            <a:pPr marL="0" indent="0">
              <a:buNone/>
            </a:pPr>
            <a:endParaRPr lang="en-US" sz="2000" dirty="0">
              <a:solidFill>
                <a:srgbClr val="FFFFFF"/>
              </a:solidFill>
            </a:endParaRPr>
          </a:p>
          <a:p>
            <a:pPr marL="0" indent="0">
              <a:buNone/>
            </a:pPr>
            <a:r>
              <a:rPr lang="en-US" sz="2000" dirty="0">
                <a:solidFill>
                  <a:srgbClr val="FFFFFF"/>
                </a:solidFill>
              </a:rPr>
              <a:t>Then I fixed the font size, font family and its boldness as well as color. I also put no text decoration for the “name”.</a:t>
            </a:r>
          </a:p>
          <a:p>
            <a:pPr marL="0" indent="0">
              <a:buNone/>
            </a:pPr>
            <a:endParaRPr lang="en-US" sz="2000" dirty="0">
              <a:solidFill>
                <a:srgbClr val="FFFFFF"/>
              </a:solidFill>
            </a:endParaRPr>
          </a:p>
          <a:p>
            <a:pPr marL="0" indent="0">
              <a:buNone/>
            </a:pPr>
            <a:r>
              <a:rPr lang="en-US" sz="2000" dirty="0">
                <a:solidFill>
                  <a:srgbClr val="FFFFFF"/>
                </a:solidFill>
              </a:rPr>
              <a:t>I also put position to sticky and put top to 0px. This way the navigation bar won’t go away when I scroll down.</a:t>
            </a:r>
          </a:p>
          <a:p>
            <a:pPr marL="0" indent="0">
              <a:buNone/>
            </a:pPr>
            <a:endParaRPr lang="en-US" sz="2000" dirty="0">
              <a:solidFill>
                <a:srgbClr val="FFFFFF"/>
              </a:solidFill>
            </a:endParaRPr>
          </a:p>
        </p:txBody>
      </p:sp>
      <p:pic>
        <p:nvPicPr>
          <p:cNvPr id="7" name="Picture 6" descr="A screen shot of a computer program&#10;&#10;Description automatically generated">
            <a:extLst>
              <a:ext uri="{FF2B5EF4-FFF2-40B4-BE49-F238E27FC236}">
                <a16:creationId xmlns:a16="http://schemas.microsoft.com/office/drawing/2014/main" id="{35EE3CB4-6E0D-6A4B-EBDB-B085D5F56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8977" y="787114"/>
            <a:ext cx="2879655" cy="5283771"/>
          </a:xfrm>
          <a:prstGeom prst="rect">
            <a:avLst/>
          </a:prstGeom>
        </p:spPr>
      </p:pic>
      <p:cxnSp>
        <p:nvCxnSpPr>
          <p:cNvPr id="10" name="Straight Arrow Connector 9">
            <a:extLst>
              <a:ext uri="{FF2B5EF4-FFF2-40B4-BE49-F238E27FC236}">
                <a16:creationId xmlns:a16="http://schemas.microsoft.com/office/drawing/2014/main" id="{C1356716-BCE3-378D-A2A2-3C2F3C2403BD}"/>
              </a:ext>
            </a:extLst>
          </p:cNvPr>
          <p:cNvCxnSpPr>
            <a:cxnSpLocks/>
          </p:cNvCxnSpPr>
          <p:nvPr/>
        </p:nvCxnSpPr>
        <p:spPr>
          <a:xfrm flipV="1">
            <a:off x="4197927" y="1932709"/>
            <a:ext cx="3252355" cy="342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7708FA4-932E-FDD0-2D41-B3991FA81325}"/>
              </a:ext>
            </a:extLst>
          </p:cNvPr>
          <p:cNvCxnSpPr>
            <a:cxnSpLocks/>
          </p:cNvCxnSpPr>
          <p:nvPr/>
        </p:nvCxnSpPr>
        <p:spPr>
          <a:xfrm>
            <a:off x="4197927" y="3958936"/>
            <a:ext cx="3262746" cy="345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8644195-C965-4432-D073-B317A6EDE0A9}"/>
              </a:ext>
            </a:extLst>
          </p:cNvPr>
          <p:cNvCxnSpPr/>
          <p:nvPr/>
        </p:nvCxnSpPr>
        <p:spPr>
          <a:xfrm flipV="1">
            <a:off x="4434553" y="1267691"/>
            <a:ext cx="3026120" cy="3990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086704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8">
            <a:extLst>
              <a:ext uri="{FF2B5EF4-FFF2-40B4-BE49-F238E27FC236}">
                <a16:creationId xmlns:a16="http://schemas.microsoft.com/office/drawing/2014/main" id="{5FA42436-51DC-76F2-F049-41AA6EF57BA5}"/>
              </a:ext>
            </a:extLst>
          </p:cNvPr>
          <p:cNvSpPr>
            <a:spLocks noGrp="1"/>
          </p:cNvSpPr>
          <p:nvPr>
            <p:ph idx="1"/>
          </p:nvPr>
        </p:nvSpPr>
        <p:spPr>
          <a:xfrm>
            <a:off x="731974" y="2025173"/>
            <a:ext cx="3702579" cy="3211846"/>
          </a:xfrm>
        </p:spPr>
        <p:txBody>
          <a:bodyPr>
            <a:normAutofit/>
          </a:bodyPr>
          <a:lstStyle/>
          <a:p>
            <a:pPr marL="0" indent="0">
              <a:buNone/>
            </a:pPr>
            <a:r>
              <a:rPr lang="en-US" sz="2000" dirty="0">
                <a:solidFill>
                  <a:srgbClr val="FFFFFF"/>
                </a:solidFill>
              </a:rPr>
              <a:t>After that, the </a:t>
            </a:r>
            <a:r>
              <a:rPr lang="en-US" sz="2000" dirty="0" err="1">
                <a:solidFill>
                  <a:srgbClr val="FFFFFF"/>
                </a:solidFill>
              </a:rPr>
              <a:t>navdiv</a:t>
            </a:r>
            <a:r>
              <a:rPr lang="en-US" sz="2000" dirty="0">
                <a:solidFill>
                  <a:srgbClr val="FFFFFF"/>
                </a:solidFill>
              </a:rPr>
              <a:t>, li and a, all have the same transitions and characteristics for hover. But here the color changes from black to white instead of white to black. All the classified </a:t>
            </a:r>
            <a:r>
              <a:rPr lang="en-US" sz="2000" dirty="0" err="1">
                <a:solidFill>
                  <a:srgbClr val="FFFFFF"/>
                </a:solidFill>
              </a:rPr>
              <a:t>divs</a:t>
            </a:r>
            <a:r>
              <a:rPr lang="en-US" sz="2000" dirty="0">
                <a:solidFill>
                  <a:srgbClr val="FFFFFF"/>
                </a:solidFill>
              </a:rPr>
              <a:t> have same name except that they have ‘_home’ but the other pages don’t.  Then I copy-pasted this to all the html except the home .</a:t>
            </a:r>
          </a:p>
        </p:txBody>
      </p:sp>
      <p:pic>
        <p:nvPicPr>
          <p:cNvPr id="5" name="Content Placeholder 4" descr="A screen shot of a computer program&#10;&#10;Description automatically generated">
            <a:extLst>
              <a:ext uri="{FF2B5EF4-FFF2-40B4-BE49-F238E27FC236}">
                <a16:creationId xmlns:a16="http://schemas.microsoft.com/office/drawing/2014/main" id="{04318A18-08CA-3E60-81B6-144DB58C3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822" y="787114"/>
            <a:ext cx="4499965" cy="5283771"/>
          </a:xfrm>
          <a:prstGeom prst="rect">
            <a:avLst/>
          </a:prstGeom>
        </p:spPr>
      </p:pic>
      <p:cxnSp>
        <p:nvCxnSpPr>
          <p:cNvPr id="7" name="Straight Arrow Connector 6">
            <a:extLst>
              <a:ext uri="{FF2B5EF4-FFF2-40B4-BE49-F238E27FC236}">
                <a16:creationId xmlns:a16="http://schemas.microsoft.com/office/drawing/2014/main" id="{0558E89F-803F-7637-9077-9F0B2BDCB0B7}"/>
              </a:ext>
            </a:extLst>
          </p:cNvPr>
          <p:cNvCxnSpPr/>
          <p:nvPr/>
        </p:nvCxnSpPr>
        <p:spPr>
          <a:xfrm>
            <a:off x="4187536" y="4540827"/>
            <a:ext cx="2556164" cy="415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1018827"/>
      </p:ext>
    </p:extLst>
  </p:cSld>
  <p:clrMapOvr>
    <a:masterClrMapping/>
  </p:clrMapOvr>
  <p:transition spd="med">
    <p:pull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0525E88-2109-B2E8-E9FB-3B88F77858D1}"/>
              </a:ext>
            </a:extLst>
          </p:cNvPr>
          <p:cNvSpPr>
            <a:spLocks noGrp="1"/>
          </p:cNvSpPr>
          <p:nvPr>
            <p:ph type="title"/>
          </p:nvPr>
        </p:nvSpPr>
        <p:spPr>
          <a:xfrm>
            <a:off x="1295400" y="669925"/>
            <a:ext cx="4800600" cy="1325563"/>
          </a:xfrm>
        </p:spPr>
        <p:txBody>
          <a:bodyPr anchor="b">
            <a:normAutofit/>
          </a:bodyPr>
          <a:lstStyle/>
          <a:p>
            <a:r>
              <a:rPr lang="en-US" dirty="0">
                <a:solidFill>
                  <a:schemeClr val="bg1"/>
                </a:solidFill>
              </a:rPr>
              <a:t>Starting  about.html</a:t>
            </a: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C77749-AFEC-070C-252E-0A473FF8BCA7}"/>
              </a:ext>
            </a:extLst>
          </p:cNvPr>
          <p:cNvSpPr>
            <a:spLocks noGrp="1"/>
          </p:cNvSpPr>
          <p:nvPr>
            <p:ph idx="1"/>
          </p:nvPr>
        </p:nvSpPr>
        <p:spPr>
          <a:xfrm>
            <a:off x="1295400" y="2288833"/>
            <a:ext cx="4800600" cy="3711571"/>
          </a:xfrm>
        </p:spPr>
        <p:txBody>
          <a:bodyPr>
            <a:normAutofit/>
          </a:bodyPr>
          <a:lstStyle/>
          <a:p>
            <a:pPr marL="0" indent="0">
              <a:buNone/>
            </a:pPr>
            <a:r>
              <a:rPr lang="en-US" sz="1800" dirty="0">
                <a:solidFill>
                  <a:schemeClr val="bg1"/>
                </a:solidFill>
              </a:rPr>
              <a:t>After the navigation bar, in about.html, I made another div  and classified it as “headers” and typed “About” in a h2. </a:t>
            </a:r>
          </a:p>
          <a:p>
            <a:pPr marL="0" indent="0">
              <a:buNone/>
            </a:pPr>
            <a:r>
              <a:rPr lang="en-US" sz="1800" dirty="0">
                <a:solidFill>
                  <a:schemeClr val="bg1"/>
                </a:solidFill>
              </a:rPr>
              <a:t>After that I went to </a:t>
            </a:r>
            <a:r>
              <a:rPr lang="en-US" sz="1800" dirty="0" err="1">
                <a:solidFill>
                  <a:schemeClr val="bg1"/>
                </a:solidFill>
              </a:rPr>
              <a:t>css</a:t>
            </a:r>
            <a:r>
              <a:rPr lang="en-US" sz="1800" dirty="0">
                <a:solidFill>
                  <a:schemeClr val="bg1"/>
                </a:solidFill>
              </a:rPr>
              <a:t> and made the header sticky and put top so that remains just under the navigation bar when scrolled down. </a:t>
            </a:r>
          </a:p>
          <a:p>
            <a:pPr marL="0" indent="0">
              <a:buNone/>
            </a:pPr>
            <a:r>
              <a:rPr lang="en-US" sz="1800" dirty="0">
                <a:solidFill>
                  <a:schemeClr val="bg1"/>
                </a:solidFill>
              </a:rPr>
              <a:t>In .header h2, I fixed its font family, size and put margin under it so that other </a:t>
            </a:r>
            <a:r>
              <a:rPr lang="en-US" sz="1800" dirty="0" err="1">
                <a:solidFill>
                  <a:schemeClr val="bg1"/>
                </a:solidFill>
              </a:rPr>
              <a:t>divs</a:t>
            </a:r>
            <a:r>
              <a:rPr lang="en-US" sz="1800" dirty="0">
                <a:solidFill>
                  <a:schemeClr val="bg1"/>
                </a:solidFill>
              </a:rPr>
              <a:t> don’t touch it. I fixed its background to grey and color to white and added a little padding so that the h2 is aligned with other </a:t>
            </a:r>
            <a:r>
              <a:rPr lang="en-US" sz="1800" dirty="0" err="1">
                <a:solidFill>
                  <a:schemeClr val="bg1"/>
                </a:solidFill>
              </a:rPr>
              <a:t>divs</a:t>
            </a:r>
            <a:r>
              <a:rPr lang="en-US" sz="1800" dirty="0">
                <a:solidFill>
                  <a:schemeClr val="bg1"/>
                </a:solidFill>
              </a:rPr>
              <a:t> and not </a:t>
            </a:r>
            <a:r>
              <a:rPr lang="en-US" sz="1800" dirty="0" err="1">
                <a:solidFill>
                  <a:schemeClr val="bg1"/>
                </a:solidFill>
              </a:rPr>
              <a:t>toucing</a:t>
            </a:r>
            <a:r>
              <a:rPr lang="en-US" sz="1800" dirty="0">
                <a:solidFill>
                  <a:schemeClr val="bg1"/>
                </a:solidFill>
              </a:rPr>
              <a:t> the side of the website.</a:t>
            </a:r>
          </a:p>
        </p:txBody>
      </p:sp>
      <p:pic>
        <p:nvPicPr>
          <p:cNvPr id="7" name="Picture 6" descr="A screen shot of a computer code&#10;&#10;Description automatically generated">
            <a:extLst>
              <a:ext uri="{FF2B5EF4-FFF2-40B4-BE49-F238E27FC236}">
                <a16:creationId xmlns:a16="http://schemas.microsoft.com/office/drawing/2014/main" id="{F8F26737-4D77-731B-B880-44000C097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228" y="369913"/>
            <a:ext cx="2540569" cy="2784532"/>
          </a:xfrm>
          <a:prstGeom prst="rect">
            <a:avLst/>
          </a:prstGeom>
        </p:spPr>
      </p:pic>
      <p:sp>
        <p:nvSpPr>
          <p:cNvPr id="16"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screen shot of text&#10;&#10;Description automatically generated">
            <a:extLst>
              <a:ext uri="{FF2B5EF4-FFF2-40B4-BE49-F238E27FC236}">
                <a16:creationId xmlns:a16="http://schemas.microsoft.com/office/drawing/2014/main" id="{D95B37F4-9264-D738-1576-0E40F7B5D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661" y="4329336"/>
            <a:ext cx="3588640" cy="1586394"/>
          </a:xfrm>
          <a:prstGeom prst="rect">
            <a:avLst/>
          </a:prstGeom>
        </p:spPr>
      </p:pic>
      <p:sp>
        <p:nvSpPr>
          <p:cNvPr id="18"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81279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C91EFCCA-120E-55F2-2CED-4474AB13FB4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2" r="2331" b="1"/>
          <a:stretch/>
        </p:blipFill>
        <p:spPr>
          <a:xfrm>
            <a:off x="4555236" y="6"/>
            <a:ext cx="7636763" cy="2762724"/>
          </a:xfrm>
          <a:prstGeom prst="rect">
            <a:avLst/>
          </a:prstGeom>
        </p:spPr>
      </p:pic>
      <p:sp>
        <p:nvSpPr>
          <p:cNvPr id="17" name="Rectangle 16">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extBox 5">
            <a:extLst>
              <a:ext uri="{FF2B5EF4-FFF2-40B4-BE49-F238E27FC236}">
                <a16:creationId xmlns:a16="http://schemas.microsoft.com/office/drawing/2014/main" id="{B9DF6EB6-9CFF-800D-009B-F3574EA9116F}"/>
              </a:ext>
            </a:extLst>
          </p:cNvPr>
          <p:cNvSpPr txBox="1"/>
          <p:nvPr/>
        </p:nvSpPr>
        <p:spPr>
          <a:xfrm>
            <a:off x="501851" y="210714"/>
            <a:ext cx="3844681" cy="248377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After header, I made another div called “about”. I then added two &lt;p&gt; in  which I typed my introduction and description of the website.</a:t>
            </a:r>
          </a:p>
          <a:p>
            <a:pPr indent="-228600">
              <a:lnSpc>
                <a:spcPct val="90000"/>
              </a:lnSpc>
              <a:spcAft>
                <a:spcPts val="600"/>
              </a:spcAft>
              <a:buFont typeface="Arial" panose="020B0604020202020204" pitchFamily="34" charset="0"/>
              <a:buChar char="•"/>
            </a:pPr>
            <a:r>
              <a:rPr lang="en-US" dirty="0"/>
              <a:t>After the p’s, I put a h4 which contained mt call to action/invitation to all my end-users.</a:t>
            </a:r>
          </a:p>
        </p:txBody>
      </p:sp>
      <p:sp>
        <p:nvSpPr>
          <p:cNvPr id="19" name="Rectangle 18">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TextBox 10">
            <a:extLst>
              <a:ext uri="{FF2B5EF4-FFF2-40B4-BE49-F238E27FC236}">
                <a16:creationId xmlns:a16="http://schemas.microsoft.com/office/drawing/2014/main" id="{D0BA2AD5-13ED-58E1-EB50-6C7970FE66D9}"/>
              </a:ext>
            </a:extLst>
          </p:cNvPr>
          <p:cNvSpPr txBox="1"/>
          <p:nvPr/>
        </p:nvSpPr>
        <p:spPr>
          <a:xfrm>
            <a:off x="4910203" y="3429000"/>
            <a:ext cx="3356975" cy="2862322"/>
          </a:xfrm>
          <a:prstGeom prst="rect">
            <a:avLst/>
          </a:prstGeom>
          <a:noFill/>
        </p:spPr>
        <p:txBody>
          <a:bodyPr wrap="square" rtlCol="0">
            <a:spAutoFit/>
          </a:bodyPr>
          <a:lstStyle/>
          <a:p>
            <a:r>
              <a:rPr lang="en-US" dirty="0"/>
              <a:t>In </a:t>
            </a:r>
            <a:r>
              <a:rPr lang="en-US" dirty="0" err="1"/>
              <a:t>css</a:t>
            </a:r>
            <a:r>
              <a:rPr lang="en-US" dirty="0"/>
              <a:t>, in .about{}, I then put the background color, fix its height and size of the div using margin and padding. I also use box shadow to give it depth.</a:t>
            </a:r>
          </a:p>
          <a:p>
            <a:endParaRPr lang="en-US" dirty="0"/>
          </a:p>
          <a:p>
            <a:r>
              <a:rPr lang="en-US" dirty="0"/>
              <a:t>I then in .about p, I fix its color to black and font family to Calibri. I put a margin to it so that it doesn’t touch the box’s sides.</a:t>
            </a:r>
          </a:p>
        </p:txBody>
      </p:sp>
      <p:pic>
        <p:nvPicPr>
          <p:cNvPr id="13" name="Picture 12" descr="A screen shot of a computer program&#10;&#10;Description automatically generated">
            <a:extLst>
              <a:ext uri="{FF2B5EF4-FFF2-40B4-BE49-F238E27FC236}">
                <a16:creationId xmlns:a16="http://schemas.microsoft.com/office/drawing/2014/main" id="{6E6E3C16-D559-DC5E-655C-C51B72D95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3484"/>
            <a:ext cx="4619244" cy="4091038"/>
          </a:xfrm>
          <a:prstGeom prst="rect">
            <a:avLst/>
          </a:prstGeom>
        </p:spPr>
      </p:pic>
      <p:sp>
        <p:nvSpPr>
          <p:cNvPr id="14" name="TextBox 13">
            <a:extLst>
              <a:ext uri="{FF2B5EF4-FFF2-40B4-BE49-F238E27FC236}">
                <a16:creationId xmlns:a16="http://schemas.microsoft.com/office/drawing/2014/main" id="{54B4BD83-26D2-BA71-E3FE-B9B452F3B415}"/>
              </a:ext>
            </a:extLst>
          </p:cNvPr>
          <p:cNvSpPr txBox="1"/>
          <p:nvPr/>
        </p:nvSpPr>
        <p:spPr>
          <a:xfrm>
            <a:off x="8558138" y="3424767"/>
            <a:ext cx="3121244" cy="1754326"/>
          </a:xfrm>
          <a:prstGeom prst="rect">
            <a:avLst/>
          </a:prstGeom>
          <a:noFill/>
        </p:spPr>
        <p:txBody>
          <a:bodyPr wrap="square" rtlCol="0">
            <a:spAutoFit/>
          </a:bodyPr>
          <a:lstStyle/>
          <a:p>
            <a:r>
              <a:rPr lang="en-US" dirty="0"/>
              <a:t>As for the h4, I did the same things but changed the font-family to consul and the margin was to both the side moving it to the middle of the div box.</a:t>
            </a:r>
          </a:p>
        </p:txBody>
      </p:sp>
      <p:cxnSp>
        <p:nvCxnSpPr>
          <p:cNvPr id="18" name="Straight Connector 17">
            <a:extLst>
              <a:ext uri="{FF2B5EF4-FFF2-40B4-BE49-F238E27FC236}">
                <a16:creationId xmlns:a16="http://schemas.microsoft.com/office/drawing/2014/main" id="{B19B234B-4065-CC07-4393-E893F93CECA5}"/>
              </a:ext>
            </a:extLst>
          </p:cNvPr>
          <p:cNvCxnSpPr/>
          <p:nvPr/>
        </p:nvCxnSpPr>
        <p:spPr>
          <a:xfrm>
            <a:off x="8375073" y="3200400"/>
            <a:ext cx="0" cy="309092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275754"/>
      </p:ext>
    </p:extLst>
  </p:cSld>
  <p:clrMapOvr>
    <a:masterClrMapping/>
  </p:clrMapOvr>
  <p:transition spd="med">
    <p:pull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code&#10;&#10;Description automatically generated">
            <a:extLst>
              <a:ext uri="{FF2B5EF4-FFF2-40B4-BE49-F238E27FC236}">
                <a16:creationId xmlns:a16="http://schemas.microsoft.com/office/drawing/2014/main" id="{ECCF887A-0346-4BF0-DB61-C273A542BF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345" y="4229100"/>
            <a:ext cx="4381009" cy="2444142"/>
          </a:xfrm>
        </p:spPr>
      </p:pic>
      <p:pic>
        <p:nvPicPr>
          <p:cNvPr id="11" name="Picture 10" descr="A screenshot of a computer program&#10;&#10;Description automatically generated">
            <a:extLst>
              <a:ext uri="{FF2B5EF4-FFF2-40B4-BE49-F238E27FC236}">
                <a16:creationId xmlns:a16="http://schemas.microsoft.com/office/drawing/2014/main" id="{44E92650-E5D2-B23B-F3BA-726B163FE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769" y="0"/>
            <a:ext cx="4657231" cy="6858000"/>
          </a:xfrm>
          <a:prstGeom prst="rect">
            <a:avLst/>
          </a:prstGeom>
        </p:spPr>
      </p:pic>
      <p:cxnSp>
        <p:nvCxnSpPr>
          <p:cNvPr id="13" name="Straight Connector 12">
            <a:extLst>
              <a:ext uri="{FF2B5EF4-FFF2-40B4-BE49-F238E27FC236}">
                <a16:creationId xmlns:a16="http://schemas.microsoft.com/office/drawing/2014/main" id="{0BF4DA37-EDB0-40D5-78BD-2832FE5D9D58}"/>
              </a:ext>
            </a:extLst>
          </p:cNvPr>
          <p:cNvCxnSpPr/>
          <p:nvPr/>
        </p:nvCxnSpPr>
        <p:spPr>
          <a:xfrm>
            <a:off x="4735266" y="237996"/>
            <a:ext cx="0" cy="6435246"/>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0B765D-1565-C90E-08B5-EA5CCE21EBCD}"/>
              </a:ext>
            </a:extLst>
          </p:cNvPr>
          <p:cNvSpPr txBox="1"/>
          <p:nvPr/>
        </p:nvSpPr>
        <p:spPr>
          <a:xfrm>
            <a:off x="246345" y="374073"/>
            <a:ext cx="4294481" cy="3416320"/>
          </a:xfrm>
          <a:prstGeom prst="rect">
            <a:avLst/>
          </a:prstGeom>
          <a:noFill/>
        </p:spPr>
        <p:txBody>
          <a:bodyPr wrap="square" rtlCol="0">
            <a:spAutoFit/>
          </a:bodyPr>
          <a:lstStyle/>
          <a:p>
            <a:r>
              <a:rPr lang="en-US" dirty="0"/>
              <a:t>After the “about” div in about.html, I put a &lt;</a:t>
            </a:r>
            <a:r>
              <a:rPr lang="en-US" dirty="0" err="1"/>
              <a:t>br</a:t>
            </a:r>
            <a:r>
              <a:rPr lang="en-US" dirty="0"/>
              <a:t>&gt; and then two </a:t>
            </a:r>
            <a:r>
              <a:rPr lang="en-US" dirty="0" err="1"/>
              <a:t>divs</a:t>
            </a:r>
            <a:r>
              <a:rPr lang="en-US" dirty="0"/>
              <a:t>,  “mags” and “logo” respectively which contained another div, “</a:t>
            </a:r>
            <a:r>
              <a:rPr lang="en-US" dirty="0" err="1"/>
              <a:t>hero_mags</a:t>
            </a:r>
            <a:r>
              <a:rPr lang="en-US" dirty="0"/>
              <a:t>” and “</a:t>
            </a:r>
            <a:r>
              <a:rPr lang="en-US" dirty="0" err="1"/>
              <a:t>hero_logo</a:t>
            </a:r>
            <a:r>
              <a:rPr lang="en-US" dirty="0"/>
              <a:t>” </a:t>
            </a:r>
            <a:r>
              <a:rPr lang="en-US" dirty="0" err="1"/>
              <a:t>repectivly</a:t>
            </a:r>
            <a:r>
              <a:rPr lang="en-US" dirty="0"/>
              <a:t>. Then I finished the body and html respectively.</a:t>
            </a:r>
          </a:p>
          <a:p>
            <a:endParaRPr lang="en-US" dirty="0"/>
          </a:p>
          <a:p>
            <a:r>
              <a:rPr lang="en-US" dirty="0"/>
              <a:t>In </a:t>
            </a:r>
            <a:r>
              <a:rPr lang="en-US" dirty="0" err="1"/>
              <a:t>css</a:t>
            </a:r>
            <a:r>
              <a:rPr lang="en-US" dirty="0"/>
              <a:t>, since both the pictures are </a:t>
            </a:r>
            <a:r>
              <a:rPr lang="en-US" dirty="0" err="1"/>
              <a:t>png</a:t>
            </a:r>
            <a:r>
              <a:rPr lang="en-US" dirty="0"/>
              <a:t>, I gave a background color for the mags and logo </a:t>
            </a:r>
            <a:r>
              <a:rPr lang="en-US" dirty="0" err="1"/>
              <a:t>divs</a:t>
            </a:r>
            <a:r>
              <a:rPr lang="en-US" dirty="0"/>
              <a:t> . I used flex and center align with justify space between to make the </a:t>
            </a:r>
            <a:r>
              <a:rPr lang="en-US" dirty="0" err="1"/>
              <a:t>png</a:t>
            </a:r>
            <a:r>
              <a:rPr lang="en-US" dirty="0"/>
              <a:t>  always stay in the middle of the div.</a:t>
            </a:r>
          </a:p>
        </p:txBody>
      </p:sp>
      <p:sp>
        <p:nvSpPr>
          <p:cNvPr id="15" name="TextBox 14">
            <a:extLst>
              <a:ext uri="{FF2B5EF4-FFF2-40B4-BE49-F238E27FC236}">
                <a16:creationId xmlns:a16="http://schemas.microsoft.com/office/drawing/2014/main" id="{0A3DEEEC-C36E-E24E-C90A-4D34684193DF}"/>
              </a:ext>
            </a:extLst>
          </p:cNvPr>
          <p:cNvSpPr txBox="1"/>
          <p:nvPr/>
        </p:nvSpPr>
        <p:spPr>
          <a:xfrm>
            <a:off x="4904509" y="696191"/>
            <a:ext cx="2522344" cy="5632311"/>
          </a:xfrm>
          <a:prstGeom prst="rect">
            <a:avLst/>
          </a:prstGeom>
          <a:noFill/>
        </p:spPr>
        <p:txBody>
          <a:bodyPr wrap="square" rtlCol="0">
            <a:spAutoFit/>
          </a:bodyPr>
          <a:lstStyle/>
          <a:p>
            <a:r>
              <a:rPr lang="en-US" dirty="0"/>
              <a:t>I fixed the </a:t>
            </a:r>
            <a:r>
              <a:rPr lang="en-US" dirty="0" err="1"/>
              <a:t>divs</a:t>
            </a:r>
            <a:r>
              <a:rPr lang="en-US" dirty="0"/>
              <a:t> height to 700px. Then I added the background image by linking its </a:t>
            </a:r>
            <a:r>
              <a:rPr lang="en-US" dirty="0" err="1"/>
              <a:t>url</a:t>
            </a:r>
            <a:r>
              <a:rPr lang="en-US" dirty="0"/>
              <a:t> from my resources folder. I put the background size to contain and its position to center. I put no repeat after that made its height to 100% along 80vw so that its doesn’t touch the sides of the website. </a:t>
            </a:r>
          </a:p>
          <a:p>
            <a:endParaRPr lang="en-US" dirty="0"/>
          </a:p>
          <a:p>
            <a:r>
              <a:rPr lang="en-US" dirty="0"/>
              <a:t>I copy pasted all of it and just changed the class names to ‘logo”  and “</a:t>
            </a:r>
            <a:r>
              <a:rPr lang="en-US" dirty="0" err="1"/>
              <a:t>hero_logo</a:t>
            </a:r>
            <a:r>
              <a:rPr lang="en-US" dirty="0"/>
              <a:t>” and changed the </a:t>
            </a:r>
            <a:r>
              <a:rPr lang="en-US" dirty="0" err="1"/>
              <a:t>url</a:t>
            </a:r>
            <a:r>
              <a:rPr lang="en-US" dirty="0"/>
              <a:t> to the website logo.</a:t>
            </a:r>
          </a:p>
        </p:txBody>
      </p:sp>
    </p:spTree>
    <p:extLst>
      <p:ext uri="{BB962C8B-B14F-4D97-AF65-F5344CB8AC3E}">
        <p14:creationId xmlns:p14="http://schemas.microsoft.com/office/powerpoint/2010/main" val="354756751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08BA-8CE5-3FEB-A873-DA5C0171A23A}"/>
              </a:ext>
            </a:extLst>
          </p:cNvPr>
          <p:cNvSpPr>
            <a:spLocks noGrp="1"/>
          </p:cNvSpPr>
          <p:nvPr>
            <p:ph type="title"/>
          </p:nvPr>
        </p:nvSpPr>
        <p:spPr>
          <a:solidFill>
            <a:schemeClr val="tx1">
              <a:lumMod val="95000"/>
              <a:lumOff val="5000"/>
            </a:schemeClr>
          </a:solidFill>
        </p:spPr>
        <p:txBody>
          <a:bodyPr/>
          <a:lstStyle/>
          <a:p>
            <a:r>
              <a:rPr lang="en-US" dirty="0">
                <a:solidFill>
                  <a:schemeClr val="bg1"/>
                </a:solidFill>
              </a:rPr>
              <a:t>Starting lessons page</a:t>
            </a:r>
          </a:p>
        </p:txBody>
      </p:sp>
      <p:pic>
        <p:nvPicPr>
          <p:cNvPr id="5" name="Content Placeholder 4" descr="A computer screen shot of a program code&#10;&#10;Description automatically generated">
            <a:extLst>
              <a:ext uri="{FF2B5EF4-FFF2-40B4-BE49-F238E27FC236}">
                <a16:creationId xmlns:a16="http://schemas.microsoft.com/office/drawing/2014/main" id="{ECFB04F7-C3C1-5FDD-1319-D419E5F9B0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6318" y="2523215"/>
            <a:ext cx="5358114" cy="3262462"/>
          </a:xfrm>
        </p:spPr>
      </p:pic>
      <p:sp>
        <p:nvSpPr>
          <p:cNvPr id="6" name="TextBox 5">
            <a:extLst>
              <a:ext uri="{FF2B5EF4-FFF2-40B4-BE49-F238E27FC236}">
                <a16:creationId xmlns:a16="http://schemas.microsoft.com/office/drawing/2014/main" id="{C62288BA-D10C-5B09-CD85-4B93F03170C4}"/>
              </a:ext>
            </a:extLst>
          </p:cNvPr>
          <p:cNvSpPr txBox="1"/>
          <p:nvPr/>
        </p:nvSpPr>
        <p:spPr>
          <a:xfrm>
            <a:off x="838200" y="2523215"/>
            <a:ext cx="4416706" cy="3139321"/>
          </a:xfrm>
          <a:prstGeom prst="rect">
            <a:avLst/>
          </a:prstGeom>
          <a:noFill/>
        </p:spPr>
        <p:txBody>
          <a:bodyPr wrap="square" rtlCol="0">
            <a:spAutoFit/>
          </a:bodyPr>
          <a:lstStyle/>
          <a:p>
            <a:r>
              <a:rPr lang="en-US" dirty="0"/>
              <a:t>The lessons page also starts similarly and so I copy pasted the html code from about.html (</a:t>
            </a:r>
            <a:r>
              <a:rPr lang="en-US" dirty="0" err="1"/>
              <a:t>upto</a:t>
            </a:r>
            <a:r>
              <a:rPr lang="en-US" dirty="0"/>
              <a:t> the “headers”) to lessons.html. This way the navigation bar and the header is already done. The properties of the stylesheet are shared to all html as they are all linked to the same stylesheet and use the same class. </a:t>
            </a:r>
          </a:p>
          <a:p>
            <a:endParaRPr lang="en-US" dirty="0"/>
          </a:p>
          <a:p>
            <a:r>
              <a:rPr lang="en-US" dirty="0"/>
              <a:t>After pasting, I just changed the headers h2 to Lessons instead of About.</a:t>
            </a:r>
          </a:p>
        </p:txBody>
      </p:sp>
    </p:spTree>
    <p:extLst>
      <p:ext uri="{BB962C8B-B14F-4D97-AF65-F5344CB8AC3E}">
        <p14:creationId xmlns:p14="http://schemas.microsoft.com/office/powerpoint/2010/main" val="82682016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omputer screen shot of a program code&#10;&#10;Description automatically generated">
            <a:extLst>
              <a:ext uri="{FF2B5EF4-FFF2-40B4-BE49-F238E27FC236}">
                <a16:creationId xmlns:a16="http://schemas.microsoft.com/office/drawing/2014/main" id="{CBDEB9EA-9A6D-6FC3-8253-B7EC1AF48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26" y="681037"/>
            <a:ext cx="4777381" cy="223342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 name="Content Placeholder 9">
            <a:extLst>
              <a:ext uri="{FF2B5EF4-FFF2-40B4-BE49-F238E27FC236}">
                <a16:creationId xmlns:a16="http://schemas.microsoft.com/office/drawing/2014/main" id="{4F8909E6-FB12-B8EF-DD18-2735B358C748}"/>
              </a:ext>
            </a:extLst>
          </p:cNvPr>
          <p:cNvSpPr>
            <a:spLocks noGrp="1"/>
          </p:cNvSpPr>
          <p:nvPr>
            <p:ph idx="1"/>
          </p:nvPr>
        </p:nvSpPr>
        <p:spPr>
          <a:xfrm>
            <a:off x="5393804" y="681037"/>
            <a:ext cx="5625296" cy="5495926"/>
          </a:xfrm>
        </p:spPr>
        <p:txBody>
          <a:bodyPr>
            <a:normAutofit/>
          </a:bodyPr>
          <a:lstStyle/>
          <a:p>
            <a:pPr marL="0" indent="0">
              <a:buNone/>
            </a:pPr>
            <a:r>
              <a:rPr lang="en-US" sz="1800" dirty="0"/>
              <a:t>After the header, I made a div named </a:t>
            </a:r>
            <a:r>
              <a:rPr lang="en-US" sz="1800" dirty="0" err="1"/>
              <a:t>side_navdiv</a:t>
            </a:r>
            <a:r>
              <a:rPr lang="en-US" sz="1800" dirty="0"/>
              <a:t> . This way I can  make a side navigation bar. After that I made another  div named “</a:t>
            </a:r>
            <a:r>
              <a:rPr lang="en-US" sz="1800" dirty="0" err="1"/>
              <a:t>sticky_side_nav</a:t>
            </a:r>
            <a:r>
              <a:rPr lang="en-US" sz="1800" dirty="0"/>
              <a:t>” . In it, I made and un-numbered list which contained  &lt;a&gt; that linked to different id sections. This anchors contains the names of the  units there are  in this page.  I put a &lt;</a:t>
            </a:r>
            <a:r>
              <a:rPr lang="en-US" sz="1800" dirty="0" err="1"/>
              <a:t>hr</a:t>
            </a:r>
            <a:r>
              <a:rPr lang="en-US" sz="1800" dirty="0"/>
              <a:t>&gt; between every &lt;a&gt; so that those can help differentiate between the options easily. </a:t>
            </a:r>
          </a:p>
          <a:p>
            <a:pPr marL="0" indent="0">
              <a:buNone/>
            </a:pPr>
            <a:r>
              <a:rPr lang="en-US" sz="1800" dirty="0"/>
              <a:t>I’ll later appoint an id to every header in present within the div. </a:t>
            </a:r>
          </a:p>
          <a:p>
            <a:pPr marL="0" indent="0">
              <a:buNone/>
            </a:pPr>
            <a:endParaRPr lang="en-US" sz="1800" dirty="0"/>
          </a:p>
          <a:p>
            <a:pPr marL="0" indent="0">
              <a:buNone/>
            </a:pPr>
            <a:r>
              <a:rPr lang="en-US" sz="1800" dirty="0"/>
              <a:t>In </a:t>
            </a:r>
            <a:r>
              <a:rPr lang="en-US" sz="1800" dirty="0" err="1"/>
              <a:t>css</a:t>
            </a:r>
            <a:r>
              <a:rPr lang="en-US" sz="1800" dirty="0"/>
              <a:t>, put flex in </a:t>
            </a:r>
            <a:r>
              <a:rPr lang="en-US" sz="1800" dirty="0" err="1"/>
              <a:t>side_navdiv</a:t>
            </a:r>
            <a:r>
              <a:rPr lang="en-US" sz="1800" dirty="0"/>
              <a:t> and adjusted the size of </a:t>
            </a:r>
            <a:r>
              <a:rPr lang="en-US" sz="1800" dirty="0" err="1"/>
              <a:t>sticky_side_nav</a:t>
            </a:r>
            <a:r>
              <a:rPr lang="en-US" sz="1800" dirty="0"/>
              <a:t> using height, margin and  width. I put black background color and made it into sticky with  top of 156px that makes it align just under the header h2  when scrolled up. </a:t>
            </a:r>
          </a:p>
        </p:txBody>
      </p:sp>
      <p:pic>
        <p:nvPicPr>
          <p:cNvPr id="8" name="Picture 7" descr="A screen shot of a computer program&#10;&#10;Description automatically generated">
            <a:extLst>
              <a:ext uri="{FF2B5EF4-FFF2-40B4-BE49-F238E27FC236}">
                <a16:creationId xmlns:a16="http://schemas.microsoft.com/office/drawing/2014/main" id="{B4F72764-0BCB-D444-EF8A-A92E07498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119" y="3252310"/>
            <a:ext cx="2600688" cy="2981741"/>
          </a:xfrm>
          <a:prstGeom prst="rect">
            <a:avLst/>
          </a:prstGeom>
        </p:spPr>
      </p:pic>
      <p:cxnSp>
        <p:nvCxnSpPr>
          <p:cNvPr id="11" name="Straight Arrow Connector 10">
            <a:extLst>
              <a:ext uri="{FF2B5EF4-FFF2-40B4-BE49-F238E27FC236}">
                <a16:creationId xmlns:a16="http://schemas.microsoft.com/office/drawing/2014/main" id="{63145A76-41DF-5D2A-0214-BC504A6BE406}"/>
              </a:ext>
            </a:extLst>
          </p:cNvPr>
          <p:cNvCxnSpPr/>
          <p:nvPr/>
        </p:nvCxnSpPr>
        <p:spPr>
          <a:xfrm flipH="1">
            <a:off x="4039565" y="1562582"/>
            <a:ext cx="127321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4675C7-8D7A-2586-B927-85032F4509FD}"/>
              </a:ext>
            </a:extLst>
          </p:cNvPr>
          <p:cNvCxnSpPr/>
          <p:nvPr/>
        </p:nvCxnSpPr>
        <p:spPr>
          <a:xfrm flipH="1">
            <a:off x="4734046" y="4490977"/>
            <a:ext cx="706055" cy="10995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80938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0D05B-AF4C-62CD-8FBC-67EAC7684755}"/>
              </a:ext>
            </a:extLst>
          </p:cNvPr>
          <p:cNvSpPr>
            <a:spLocks noGrp="1"/>
          </p:cNvSpPr>
          <p:nvPr>
            <p:ph type="title"/>
          </p:nvPr>
        </p:nvSpPr>
        <p:spPr>
          <a:xfrm>
            <a:off x="6412091" y="501651"/>
            <a:ext cx="4395340" cy="1716255"/>
          </a:xfrm>
        </p:spPr>
        <p:txBody>
          <a:bodyPr anchor="b">
            <a:normAutofit/>
          </a:bodyPr>
          <a:lstStyle/>
          <a:p>
            <a:r>
              <a:rPr lang="en-US" sz="5600">
                <a:cs typeface="Biome" panose="020B0503030204020804" pitchFamily="34" charset="0"/>
              </a:rPr>
              <a:t>Making Draft Mockup</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8645C0C-8203-284A-064E-06C345B81E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143" y="1798384"/>
            <a:ext cx="5221625" cy="3261233"/>
          </a:xfrm>
          <a:prstGeom prst="rect">
            <a:avLst/>
          </a:prstGeom>
        </p:spPr>
      </p:pic>
      <p:sp>
        <p:nvSpPr>
          <p:cNvPr id="3" name="Content Placeholder 2">
            <a:extLst>
              <a:ext uri="{FF2B5EF4-FFF2-40B4-BE49-F238E27FC236}">
                <a16:creationId xmlns:a16="http://schemas.microsoft.com/office/drawing/2014/main" id="{5C4AE270-221F-1B41-C749-350133D35450}"/>
              </a:ext>
            </a:extLst>
          </p:cNvPr>
          <p:cNvSpPr>
            <a:spLocks noGrp="1"/>
          </p:cNvSpPr>
          <p:nvPr>
            <p:ph idx="1"/>
          </p:nvPr>
        </p:nvSpPr>
        <p:spPr>
          <a:xfrm>
            <a:off x="6392583" y="2645922"/>
            <a:ext cx="4434721" cy="3710427"/>
          </a:xfrm>
        </p:spPr>
        <p:txBody>
          <a:bodyPr anchor="t">
            <a:normAutofit/>
          </a:bodyPr>
          <a:lstStyle/>
          <a:p>
            <a:pPr marL="0" indent="0">
              <a:buNone/>
            </a:pPr>
            <a:r>
              <a:rPr lang="en-US" sz="2000">
                <a:solidFill>
                  <a:schemeClr val="tx1">
                    <a:alpha val="80000"/>
                  </a:schemeClr>
                </a:solidFill>
                <a:cs typeface="Biome Light" panose="020B0303030204020804" pitchFamily="34" charset="0"/>
              </a:rPr>
              <a:t>After figuring out my end-users and the requirement of my website, I first made a hand-drawn mockup. The boxes are elements, and the straight lines mean texts. The crossed boxes mean images.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98389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descr="A screen shot of a computer program&#10;&#10;Description automatically generated">
            <a:extLst>
              <a:ext uri="{FF2B5EF4-FFF2-40B4-BE49-F238E27FC236}">
                <a16:creationId xmlns:a16="http://schemas.microsoft.com/office/drawing/2014/main" id="{871CC774-FB8D-220E-198B-78C6358C8E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9148" y="3351146"/>
            <a:ext cx="7022852" cy="3506854"/>
          </a:xfrm>
        </p:spPr>
      </p:pic>
      <p:pic>
        <p:nvPicPr>
          <p:cNvPr id="5" name="Content Placeholder 4" descr="A screenshot of a computer program&#10;&#10;Description automatically generated">
            <a:extLst>
              <a:ext uri="{FF2B5EF4-FFF2-40B4-BE49-F238E27FC236}">
                <a16:creationId xmlns:a16="http://schemas.microsoft.com/office/drawing/2014/main" id="{7E06A8BB-2830-54FD-EDD5-2A2F78FAC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147" y="-10691"/>
            <a:ext cx="7022853" cy="3347497"/>
          </a:xfrm>
          <a:prstGeom prst="rect">
            <a:avLst/>
          </a:prstGeom>
        </p:spPr>
      </p:pic>
      <p:sp>
        <p:nvSpPr>
          <p:cNvPr id="10" name="TextBox 9">
            <a:extLst>
              <a:ext uri="{FF2B5EF4-FFF2-40B4-BE49-F238E27FC236}">
                <a16:creationId xmlns:a16="http://schemas.microsoft.com/office/drawing/2014/main" id="{EC9FDB6E-8ADA-CD08-41F7-EB1084F1BF74}"/>
              </a:ext>
            </a:extLst>
          </p:cNvPr>
          <p:cNvSpPr txBox="1"/>
          <p:nvPr/>
        </p:nvSpPr>
        <p:spPr>
          <a:xfrm>
            <a:off x="572551" y="891250"/>
            <a:ext cx="4004840" cy="5355312"/>
          </a:xfrm>
          <a:prstGeom prst="rect">
            <a:avLst/>
          </a:prstGeom>
          <a:noFill/>
        </p:spPr>
        <p:txBody>
          <a:bodyPr wrap="square" rtlCol="0">
            <a:spAutoFit/>
          </a:bodyPr>
          <a:lstStyle/>
          <a:p>
            <a:r>
              <a:rPr lang="en-US" dirty="0">
                <a:solidFill>
                  <a:schemeClr val="bg1"/>
                </a:solidFill>
              </a:rPr>
              <a:t>After the side navigation div, I made another “recent” div which contains “box” </a:t>
            </a:r>
            <a:r>
              <a:rPr lang="en-US" dirty="0" err="1">
                <a:solidFill>
                  <a:schemeClr val="bg1"/>
                </a:solidFill>
              </a:rPr>
              <a:t>divs</a:t>
            </a:r>
            <a:r>
              <a:rPr lang="en-US" dirty="0">
                <a:solidFill>
                  <a:schemeClr val="bg1"/>
                </a:solidFill>
              </a:rPr>
              <a:t>. I put column flex in it  allowing me to have different box </a:t>
            </a:r>
            <a:r>
              <a:rPr lang="en-US" dirty="0" err="1">
                <a:solidFill>
                  <a:schemeClr val="bg1"/>
                </a:solidFill>
              </a:rPr>
              <a:t>divs</a:t>
            </a:r>
            <a:r>
              <a:rPr lang="en-US" dirty="0">
                <a:solidFill>
                  <a:schemeClr val="bg1"/>
                </a:solidFill>
              </a:rPr>
              <a:t> in a vertical alignment . Each box </a:t>
            </a:r>
            <a:r>
              <a:rPr lang="en-US" dirty="0" err="1">
                <a:solidFill>
                  <a:schemeClr val="bg1"/>
                </a:solidFill>
              </a:rPr>
              <a:t>divs</a:t>
            </a:r>
            <a:r>
              <a:rPr lang="en-US" dirty="0">
                <a:solidFill>
                  <a:schemeClr val="bg1"/>
                </a:solidFill>
              </a:rPr>
              <a:t> contains &lt;p&gt;. The &lt;p&gt;s are in another div “</a:t>
            </a:r>
            <a:r>
              <a:rPr lang="en-US" dirty="0" err="1">
                <a:solidFill>
                  <a:schemeClr val="bg1"/>
                </a:solidFill>
              </a:rPr>
              <a:t>side_to_side</a:t>
            </a:r>
            <a:r>
              <a:rPr lang="en-US" dirty="0">
                <a:solidFill>
                  <a:schemeClr val="bg1"/>
                </a:solidFill>
              </a:rPr>
              <a:t>” so more aesthetics as this will allow me to use flex in and thus, they will be columns side by side.</a:t>
            </a:r>
          </a:p>
          <a:p>
            <a:endParaRPr lang="en-US" dirty="0">
              <a:solidFill>
                <a:schemeClr val="bg1"/>
              </a:solidFill>
            </a:endParaRPr>
          </a:p>
          <a:p>
            <a:r>
              <a:rPr lang="en-US" dirty="0">
                <a:solidFill>
                  <a:schemeClr val="bg1"/>
                </a:solidFill>
              </a:rPr>
              <a:t>I also gave the h3 an id=“section_1” which allows it to link to the side navigation div.</a:t>
            </a:r>
          </a:p>
          <a:p>
            <a:endParaRPr lang="en-US" dirty="0">
              <a:solidFill>
                <a:schemeClr val="bg1"/>
              </a:solidFill>
            </a:endParaRPr>
          </a:p>
          <a:p>
            <a:r>
              <a:rPr lang="en-US" dirty="0">
                <a:solidFill>
                  <a:schemeClr val="bg1"/>
                </a:solidFill>
              </a:rPr>
              <a:t>In </a:t>
            </a:r>
            <a:r>
              <a:rPr lang="en-US" dirty="0" err="1">
                <a:solidFill>
                  <a:schemeClr val="bg1"/>
                </a:solidFill>
              </a:rPr>
              <a:t>css</a:t>
            </a:r>
            <a:r>
              <a:rPr lang="en-US" dirty="0">
                <a:solidFill>
                  <a:schemeClr val="bg1"/>
                </a:solidFill>
              </a:rPr>
              <a:t>, both .recent and .box have flex-column. Then I put margin to the box so that they are spaced between the div and other boxes. I also added box shadow for depth. </a:t>
            </a:r>
          </a:p>
        </p:txBody>
      </p:sp>
      <p:cxnSp>
        <p:nvCxnSpPr>
          <p:cNvPr id="17" name="Straight Arrow Connector 16">
            <a:extLst>
              <a:ext uri="{FF2B5EF4-FFF2-40B4-BE49-F238E27FC236}">
                <a16:creationId xmlns:a16="http://schemas.microsoft.com/office/drawing/2014/main" id="{68648A5F-BA43-D12D-9340-F196A5FD92BD}"/>
              </a:ext>
            </a:extLst>
          </p:cNvPr>
          <p:cNvCxnSpPr/>
          <p:nvPr/>
        </p:nvCxnSpPr>
        <p:spPr>
          <a:xfrm flipV="1">
            <a:off x="4433104" y="451413"/>
            <a:ext cx="1296364" cy="3495554"/>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8310010"/>
      </p:ext>
    </p:extLst>
  </p:cSld>
  <p:clrMapOvr>
    <a:masterClrMapping/>
  </p:clrMapOvr>
  <p:transition spd="med">
    <p:pull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 shot of a computer program&#10;&#10;Description automatically generated">
            <a:extLst>
              <a:ext uri="{FF2B5EF4-FFF2-40B4-BE49-F238E27FC236}">
                <a16:creationId xmlns:a16="http://schemas.microsoft.com/office/drawing/2014/main" id="{02B6FA16-88B5-2B39-EAB0-E21E85651507}"/>
              </a:ext>
            </a:extLst>
          </p:cNvPr>
          <p:cNvPicPr>
            <a:picLocks noChangeAspect="1"/>
          </p:cNvPicPr>
          <p:nvPr/>
        </p:nvPicPr>
        <p:blipFill>
          <a:blip r:embed="rId2">
            <a:extLst>
              <a:ext uri="{28A0092B-C50C-407E-A947-70E740481C1C}">
                <a14:useLocalDpi xmlns:a14="http://schemas.microsoft.com/office/drawing/2010/main" val="0"/>
              </a:ext>
            </a:extLst>
          </a:blip>
          <a:srcRect r="-2" b="3235"/>
          <a:stretch/>
        </p:blipFill>
        <p:spPr>
          <a:xfrm>
            <a:off x="231494" y="130215"/>
            <a:ext cx="5864506" cy="6597570"/>
          </a:xfrm>
          <a:prstGeom prst="rect">
            <a:avLst/>
          </a:prstGeom>
        </p:spPr>
      </p:pic>
      <p:sp>
        <p:nvSpPr>
          <p:cNvPr id="40" name="Content Placeholder 12">
            <a:extLst>
              <a:ext uri="{FF2B5EF4-FFF2-40B4-BE49-F238E27FC236}">
                <a16:creationId xmlns:a16="http://schemas.microsoft.com/office/drawing/2014/main" id="{B51E493B-A1FC-87FD-3EAF-82DC210E230C}"/>
              </a:ext>
            </a:extLst>
          </p:cNvPr>
          <p:cNvSpPr>
            <a:spLocks noGrp="1"/>
          </p:cNvSpPr>
          <p:nvPr>
            <p:ph idx="1"/>
          </p:nvPr>
        </p:nvSpPr>
        <p:spPr>
          <a:xfrm>
            <a:off x="6677951" y="1764189"/>
            <a:ext cx="4156512" cy="3769835"/>
          </a:xfrm>
        </p:spPr>
        <p:txBody>
          <a:bodyPr anchor="ctr">
            <a:normAutofit lnSpcReduction="10000"/>
          </a:bodyPr>
          <a:lstStyle/>
          <a:p>
            <a:pPr marL="0" indent="0">
              <a:buNone/>
            </a:pPr>
            <a:r>
              <a:rPr lang="en-US" sz="2000" dirty="0"/>
              <a:t>Then In </a:t>
            </a:r>
            <a:r>
              <a:rPr lang="en-US" sz="2000" dirty="0" err="1"/>
              <a:t>css</a:t>
            </a:r>
            <a:r>
              <a:rPr lang="en-US" sz="2000" dirty="0"/>
              <a:t>, I added color, background color and font family to box h3 and box p.  I also added padding </a:t>
            </a:r>
            <a:r>
              <a:rPr lang="en-US" sz="2000" dirty="0" err="1"/>
              <a:t>tp</a:t>
            </a:r>
            <a:r>
              <a:rPr lang="en-US" sz="2000" dirty="0"/>
              <a:t> h3 and margin to p so that they are spaced around and match up with the mockup design.</a:t>
            </a:r>
          </a:p>
          <a:p>
            <a:pPr marL="0" indent="0">
              <a:buNone/>
            </a:pPr>
            <a:endParaRPr lang="en-US" sz="2000" dirty="0"/>
          </a:p>
          <a:p>
            <a:pPr marL="0" indent="0">
              <a:buNone/>
            </a:pPr>
            <a:r>
              <a:rPr lang="en-US" sz="2000" dirty="0"/>
              <a:t>I added scroll margin top to 175px to .box h3 so that when the side navigation is used, the heading of that section comes at the top instead of scrolling to the middle of the “box” div. </a:t>
            </a:r>
          </a:p>
        </p:txBody>
      </p:sp>
    </p:spTree>
    <p:extLst>
      <p:ext uri="{BB962C8B-B14F-4D97-AF65-F5344CB8AC3E}">
        <p14:creationId xmlns:p14="http://schemas.microsoft.com/office/powerpoint/2010/main" val="345027960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754B2E0A-7D5D-0D1C-32D8-ADC476798EBF}"/>
              </a:ext>
            </a:extLst>
          </p:cNvPr>
          <p:cNvPicPr>
            <a:picLocks noChangeAspect="1"/>
          </p:cNvPicPr>
          <p:nvPr/>
        </p:nvPicPr>
        <p:blipFill>
          <a:blip r:embed="rId2">
            <a:extLst>
              <a:ext uri="{28A0092B-C50C-407E-A947-70E740481C1C}">
                <a14:useLocalDpi xmlns:a14="http://schemas.microsoft.com/office/drawing/2010/main" val="0"/>
              </a:ext>
            </a:extLst>
          </a:blip>
          <a:srcRect l="4214" r="34896" b="-1"/>
          <a:stretch/>
        </p:blipFill>
        <p:spPr>
          <a:xfrm>
            <a:off x="154967" y="87168"/>
            <a:ext cx="5941033" cy="6683663"/>
          </a:xfrm>
          <a:prstGeom prst="rect">
            <a:avLst/>
          </a:prstGeom>
        </p:spPr>
      </p:pic>
      <p:sp>
        <p:nvSpPr>
          <p:cNvPr id="22" name="Content Placeholder 8">
            <a:extLst>
              <a:ext uri="{FF2B5EF4-FFF2-40B4-BE49-F238E27FC236}">
                <a16:creationId xmlns:a16="http://schemas.microsoft.com/office/drawing/2014/main" id="{30064640-7635-EBB2-278B-D01BBF2E9141}"/>
              </a:ext>
            </a:extLst>
          </p:cNvPr>
          <p:cNvSpPr>
            <a:spLocks noGrp="1"/>
          </p:cNvSpPr>
          <p:nvPr>
            <p:ph idx="1"/>
          </p:nvPr>
        </p:nvSpPr>
        <p:spPr>
          <a:xfrm>
            <a:off x="6677951" y="397767"/>
            <a:ext cx="4156512" cy="3769835"/>
          </a:xfrm>
        </p:spPr>
        <p:txBody>
          <a:bodyPr anchor="ctr">
            <a:normAutofit/>
          </a:bodyPr>
          <a:lstStyle/>
          <a:p>
            <a:pPr marL="0" indent="0">
              <a:buNone/>
            </a:pPr>
            <a:r>
              <a:rPr lang="en-US" sz="2000" dirty="0"/>
              <a:t>After that, I returned to lessons.html and copy pasted the “box” div and assigned id to them in numerical order like “section_2” , “section_3” and so on. I added &lt;p&gt; (for text)and &lt;</a:t>
            </a:r>
            <a:r>
              <a:rPr lang="en-US" sz="2000" dirty="0" err="1"/>
              <a:t>img</a:t>
            </a:r>
            <a:r>
              <a:rPr lang="en-US" sz="2000" dirty="0"/>
              <a:t>&gt; (for images) and &lt;a&gt; long </a:t>
            </a:r>
            <a:r>
              <a:rPr lang="en-US" sz="2000" dirty="0" err="1"/>
              <a:t>href</a:t>
            </a:r>
            <a:r>
              <a:rPr lang="en-US" sz="2000" dirty="0"/>
              <a:t> (for links) as necessary. </a:t>
            </a:r>
          </a:p>
          <a:p>
            <a:pPr marL="0" indent="0">
              <a:buNone/>
            </a:pPr>
            <a:r>
              <a:rPr lang="en-US" sz="2000" dirty="0"/>
              <a:t>I fixed the height and width of the images within the &lt;</a:t>
            </a:r>
            <a:r>
              <a:rPr lang="en-US" sz="2000" dirty="0" err="1"/>
              <a:t>img</a:t>
            </a:r>
            <a:r>
              <a:rPr lang="en-US" sz="2000" dirty="0"/>
              <a:t>&gt; tag.</a:t>
            </a:r>
          </a:p>
          <a:p>
            <a:pPr marL="0" indent="0">
              <a:buNone/>
            </a:pPr>
            <a:r>
              <a:rPr lang="en-US" sz="2000" dirty="0"/>
              <a:t>I have like 5 sections and after those, I finished my body and html  respectively. </a:t>
            </a:r>
          </a:p>
        </p:txBody>
      </p:sp>
      <p:cxnSp>
        <p:nvCxnSpPr>
          <p:cNvPr id="7" name="Straight Arrow Connector 6">
            <a:extLst>
              <a:ext uri="{FF2B5EF4-FFF2-40B4-BE49-F238E27FC236}">
                <a16:creationId xmlns:a16="http://schemas.microsoft.com/office/drawing/2014/main" id="{35304EDD-80AE-4BDE-E4DF-3E7CD1979266}"/>
              </a:ext>
            </a:extLst>
          </p:cNvPr>
          <p:cNvCxnSpPr>
            <a:cxnSpLocks/>
          </p:cNvCxnSpPr>
          <p:nvPr/>
        </p:nvCxnSpPr>
        <p:spPr>
          <a:xfrm flipH="1" flipV="1">
            <a:off x="2002420" y="497711"/>
            <a:ext cx="4514127" cy="958585"/>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EEEBC48-DC7C-034A-42C4-4842399B74B7}"/>
              </a:ext>
            </a:extLst>
          </p:cNvPr>
          <p:cNvCxnSpPr>
            <a:cxnSpLocks/>
          </p:cNvCxnSpPr>
          <p:nvPr/>
        </p:nvCxnSpPr>
        <p:spPr>
          <a:xfrm flipH="1">
            <a:off x="1357537" y="1954007"/>
            <a:ext cx="5159010" cy="2872636"/>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descr="A screen shot of a computer&#10;&#10;Description automatically generated">
            <a:extLst>
              <a:ext uri="{FF2B5EF4-FFF2-40B4-BE49-F238E27FC236}">
                <a16:creationId xmlns:a16="http://schemas.microsoft.com/office/drawing/2014/main" id="{FF425F9C-D934-A574-802B-A587263C3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902" y="4341941"/>
            <a:ext cx="3245318" cy="2341720"/>
          </a:xfrm>
          <a:prstGeom prst="rect">
            <a:avLst/>
          </a:prstGeom>
        </p:spPr>
      </p:pic>
    </p:spTree>
    <p:extLst>
      <p:ext uri="{BB962C8B-B14F-4D97-AF65-F5344CB8AC3E}">
        <p14:creationId xmlns:p14="http://schemas.microsoft.com/office/powerpoint/2010/main" val="1441892670"/>
      </p:ext>
    </p:extLst>
  </p:cSld>
  <p:clrMapOvr>
    <a:masterClrMapping/>
  </p:clrMapOvr>
  <p:transition spd="med">
    <p:pull dir="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EEF3FD8-64A2-8168-ABD3-569FEE45B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12196668" cy="4570886"/>
            <a:chOff x="0" y="0"/>
            <a:chExt cx="12196668" cy="4570886"/>
          </a:xfrm>
        </p:grpSpPr>
        <p:sp>
          <p:nvSpPr>
            <p:cNvPr id="13" name="Rectangle 12">
              <a:extLst>
                <a:ext uri="{FF2B5EF4-FFF2-40B4-BE49-F238E27FC236}">
                  <a16:creationId xmlns:a16="http://schemas.microsoft.com/office/drawing/2014/main" id="{C53C74B6-7E30-1E58-3CC7-93C1AC678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12196668" cy="4570632"/>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87F687-D81C-C246-CF39-72503346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791"/>
              <a:ext cx="10565988" cy="4568095"/>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9C1A0A-AF85-1EFA-BED3-C80139911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2192000" cy="4549891"/>
            </a:xfrm>
            <a:prstGeom prst="rect">
              <a:avLst/>
            </a:prstGeom>
            <a:gradFill>
              <a:gsLst>
                <a:gs pos="7000">
                  <a:schemeClr val="accent5">
                    <a:alpha val="76000"/>
                  </a:schemeClr>
                </a:gs>
                <a:gs pos="76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E0808B8-3284-0000-391D-16DDC20E4B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0544" y="18215"/>
              <a:ext cx="8086124" cy="454988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7" name="Picture 6" descr="A screen shot of a computer code&#10;&#10;Description automatically generated">
            <a:extLst>
              <a:ext uri="{FF2B5EF4-FFF2-40B4-BE49-F238E27FC236}">
                <a16:creationId xmlns:a16="http://schemas.microsoft.com/office/drawing/2014/main" id="{E7C00409-9532-B10C-15F9-780FA172C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035" y="366783"/>
            <a:ext cx="2666309" cy="3858310"/>
          </a:xfrm>
          <a:prstGeom prst="rect">
            <a:avLst/>
          </a:prstGeom>
        </p:spPr>
      </p:pic>
      <p:pic>
        <p:nvPicPr>
          <p:cNvPr id="5" name="Content Placeholder 4">
            <a:extLst>
              <a:ext uri="{FF2B5EF4-FFF2-40B4-BE49-F238E27FC236}">
                <a16:creationId xmlns:a16="http://schemas.microsoft.com/office/drawing/2014/main" id="{E242A502-79C7-A444-9BAC-137EEE8AB5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6595" y="5451677"/>
            <a:ext cx="10646749" cy="825119"/>
          </a:xfrm>
          <a:prstGeom prst="rect">
            <a:avLst/>
          </a:prstGeom>
        </p:spPr>
      </p:pic>
      <p:sp>
        <p:nvSpPr>
          <p:cNvPr id="8" name="TextBox 7">
            <a:extLst>
              <a:ext uri="{FF2B5EF4-FFF2-40B4-BE49-F238E27FC236}">
                <a16:creationId xmlns:a16="http://schemas.microsoft.com/office/drawing/2014/main" id="{C33B74B3-4D4A-AC87-2818-C08856246068}"/>
              </a:ext>
            </a:extLst>
          </p:cNvPr>
          <p:cNvSpPr txBox="1"/>
          <p:nvPr/>
        </p:nvSpPr>
        <p:spPr>
          <a:xfrm>
            <a:off x="648182" y="682906"/>
            <a:ext cx="6724891" cy="3139321"/>
          </a:xfrm>
          <a:prstGeom prst="rect">
            <a:avLst/>
          </a:prstGeom>
          <a:noFill/>
        </p:spPr>
        <p:txBody>
          <a:bodyPr wrap="square" rtlCol="0">
            <a:spAutoFit/>
          </a:bodyPr>
          <a:lstStyle/>
          <a:p>
            <a:r>
              <a:rPr lang="en-US" dirty="0">
                <a:solidFill>
                  <a:schemeClr val="bg1"/>
                </a:solidFill>
              </a:rPr>
              <a:t>In html earlier, I made ‘side-to-side” div . In </a:t>
            </a:r>
            <a:r>
              <a:rPr lang="en-US" dirty="0" err="1">
                <a:solidFill>
                  <a:schemeClr val="bg1"/>
                </a:solidFill>
              </a:rPr>
              <a:t>css</a:t>
            </a:r>
            <a:r>
              <a:rPr lang="en-US" dirty="0">
                <a:solidFill>
                  <a:schemeClr val="bg1"/>
                </a:solidFill>
              </a:rPr>
              <a:t>, by making it flex, the two </a:t>
            </a:r>
            <a:r>
              <a:rPr lang="en-US" dirty="0" err="1">
                <a:solidFill>
                  <a:schemeClr val="bg1"/>
                </a:solidFill>
              </a:rPr>
              <a:t>divs</a:t>
            </a:r>
            <a:r>
              <a:rPr lang="en-US" dirty="0">
                <a:solidFill>
                  <a:schemeClr val="bg1"/>
                </a:solidFill>
              </a:rPr>
              <a:t> are aligned horizontally.  I added margin to them so that there is space between.</a:t>
            </a:r>
          </a:p>
          <a:p>
            <a:endParaRPr lang="en-US" dirty="0">
              <a:solidFill>
                <a:schemeClr val="bg1"/>
              </a:solidFill>
            </a:endParaRPr>
          </a:p>
          <a:p>
            <a:r>
              <a:rPr lang="en-US" dirty="0">
                <a:solidFill>
                  <a:schemeClr val="bg1"/>
                </a:solidFill>
              </a:rPr>
              <a:t>For some images, I added “imagery” class. In </a:t>
            </a:r>
            <a:r>
              <a:rPr lang="en-US" dirty="0" err="1">
                <a:solidFill>
                  <a:schemeClr val="bg1"/>
                </a:solidFill>
              </a:rPr>
              <a:t>css</a:t>
            </a:r>
            <a:r>
              <a:rPr lang="en-US" dirty="0">
                <a:solidFill>
                  <a:schemeClr val="bg1"/>
                </a:solidFill>
              </a:rPr>
              <a:t>, I added a margin for them so that the images don’t  touch the  sides. </a:t>
            </a:r>
          </a:p>
          <a:p>
            <a:endParaRPr lang="en-US" dirty="0">
              <a:solidFill>
                <a:schemeClr val="bg1"/>
              </a:solidFill>
            </a:endParaRPr>
          </a:p>
          <a:p>
            <a:r>
              <a:rPr lang="en-US" dirty="0">
                <a:solidFill>
                  <a:schemeClr val="bg1"/>
                </a:solidFill>
              </a:rPr>
              <a:t>Earlier I added some links inside my box </a:t>
            </a:r>
            <a:r>
              <a:rPr lang="en-US" dirty="0" err="1">
                <a:solidFill>
                  <a:schemeClr val="bg1"/>
                </a:solidFill>
              </a:rPr>
              <a:t>divs</a:t>
            </a:r>
            <a:r>
              <a:rPr lang="en-US" dirty="0">
                <a:solidFill>
                  <a:schemeClr val="bg1"/>
                </a:solidFill>
              </a:rPr>
              <a:t> using &lt;a&gt; . For styling the text there, I added .box a and gave it a fixed font family, size, weight and also a bit of margin so that </a:t>
            </a:r>
            <a:r>
              <a:rPr lang="en-US" dirty="0" err="1">
                <a:solidFill>
                  <a:schemeClr val="bg1"/>
                </a:solidFill>
              </a:rPr>
              <a:t>theres</a:t>
            </a:r>
            <a:r>
              <a:rPr lang="en-US" dirty="0">
                <a:solidFill>
                  <a:schemeClr val="bg1"/>
                </a:solidFill>
              </a:rPr>
              <a:t> space between the last element and the bottom of the div.</a:t>
            </a:r>
          </a:p>
        </p:txBody>
      </p:sp>
    </p:spTree>
    <p:extLst>
      <p:ext uri="{BB962C8B-B14F-4D97-AF65-F5344CB8AC3E}">
        <p14:creationId xmlns:p14="http://schemas.microsoft.com/office/powerpoint/2010/main" val="2841767563"/>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EF8296B-3BC8-E310-3624-85F76631B2CB}"/>
              </a:ext>
            </a:extLst>
          </p:cNvPr>
          <p:cNvSpPr>
            <a:spLocks noGrp="1"/>
          </p:cNvSpPr>
          <p:nvPr>
            <p:ph type="title"/>
          </p:nvPr>
        </p:nvSpPr>
        <p:spPr>
          <a:xfrm>
            <a:off x="755484" y="739836"/>
            <a:ext cx="3702580" cy="830880"/>
          </a:xfrm>
        </p:spPr>
        <p:txBody>
          <a:bodyPr anchor="b">
            <a:normAutofit/>
          </a:bodyPr>
          <a:lstStyle/>
          <a:p>
            <a:r>
              <a:rPr lang="en-US" sz="3600" dirty="0">
                <a:solidFill>
                  <a:srgbClr val="FFFFFF"/>
                </a:solidFill>
              </a:rPr>
              <a:t>Starting help.html</a:t>
            </a:r>
          </a:p>
        </p:txBody>
      </p:sp>
      <p:sp>
        <p:nvSpPr>
          <p:cNvPr id="9" name="Content Placeholder 8">
            <a:extLst>
              <a:ext uri="{FF2B5EF4-FFF2-40B4-BE49-F238E27FC236}">
                <a16:creationId xmlns:a16="http://schemas.microsoft.com/office/drawing/2014/main" id="{E463BF57-DB7C-4129-6623-A6450E6D2CD6}"/>
              </a:ext>
            </a:extLst>
          </p:cNvPr>
          <p:cNvSpPr>
            <a:spLocks noGrp="1"/>
          </p:cNvSpPr>
          <p:nvPr>
            <p:ph idx="1"/>
          </p:nvPr>
        </p:nvSpPr>
        <p:spPr>
          <a:xfrm>
            <a:off x="755484" y="1932972"/>
            <a:ext cx="3702579" cy="4050967"/>
          </a:xfrm>
        </p:spPr>
        <p:txBody>
          <a:bodyPr>
            <a:normAutofit/>
          </a:bodyPr>
          <a:lstStyle/>
          <a:p>
            <a:r>
              <a:rPr lang="en-US" sz="2000" dirty="0">
                <a:solidFill>
                  <a:srgbClr val="FFFFFF"/>
                </a:solidFill>
              </a:rPr>
              <a:t>The starting, navigation portion along the headers div was earlier copy pasted from about.html. </a:t>
            </a:r>
          </a:p>
          <a:p>
            <a:r>
              <a:rPr lang="en-US" sz="2000" dirty="0">
                <a:solidFill>
                  <a:srgbClr val="FFFFFF"/>
                </a:solidFill>
              </a:rPr>
              <a:t>After changing the header h2 from About to Help, I added a another div and classified it as “help”. I then added &lt;p&gt; for the description of what to find in “Help”</a:t>
            </a:r>
          </a:p>
        </p:txBody>
      </p:sp>
      <p:pic>
        <p:nvPicPr>
          <p:cNvPr id="5" name="Content Placeholder 4">
            <a:extLst>
              <a:ext uri="{FF2B5EF4-FFF2-40B4-BE49-F238E27FC236}">
                <a16:creationId xmlns:a16="http://schemas.microsoft.com/office/drawing/2014/main" id="{AE5751D4-0CE9-58AD-FF07-7FD0978659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9638" y="1776234"/>
            <a:ext cx="5407002" cy="3337277"/>
          </a:xfrm>
          <a:prstGeom prst="rect">
            <a:avLst/>
          </a:prstGeom>
        </p:spPr>
      </p:pic>
    </p:spTree>
    <p:extLst>
      <p:ext uri="{BB962C8B-B14F-4D97-AF65-F5344CB8AC3E}">
        <p14:creationId xmlns:p14="http://schemas.microsoft.com/office/powerpoint/2010/main" val="215944856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87" name="Rectangle 8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9" name="Rectangle 8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8">
            <a:extLst>
              <a:ext uri="{FF2B5EF4-FFF2-40B4-BE49-F238E27FC236}">
                <a16:creationId xmlns:a16="http://schemas.microsoft.com/office/drawing/2014/main" id="{EB909242-778D-35C7-A594-F46E5378FC51}"/>
              </a:ext>
            </a:extLst>
          </p:cNvPr>
          <p:cNvSpPr>
            <a:spLocks noGrp="1"/>
          </p:cNvSpPr>
          <p:nvPr>
            <p:ph idx="1"/>
          </p:nvPr>
        </p:nvSpPr>
        <p:spPr>
          <a:xfrm>
            <a:off x="731974" y="1727939"/>
            <a:ext cx="3702579" cy="3524823"/>
          </a:xfrm>
        </p:spPr>
        <p:txBody>
          <a:bodyPr>
            <a:normAutofit fontScale="92500" lnSpcReduction="10000"/>
          </a:bodyPr>
          <a:lstStyle/>
          <a:p>
            <a:r>
              <a:rPr lang="en-US" sz="2000" dirty="0">
                <a:solidFill>
                  <a:srgbClr val="FFFFFF"/>
                </a:solidFill>
              </a:rPr>
              <a:t>I then added a h4 that says Navigation and used p for typing all the possible ways to navigate through the website.</a:t>
            </a:r>
          </a:p>
          <a:p>
            <a:r>
              <a:rPr lang="en-US" sz="2000" dirty="0">
                <a:solidFill>
                  <a:srgbClr val="FFFFFF"/>
                </a:solidFill>
              </a:rPr>
              <a:t>I then added another h4 saying Pages that included the description and things to be found in each page using a &lt;p&gt; tag.   </a:t>
            </a:r>
          </a:p>
          <a:p>
            <a:r>
              <a:rPr lang="en-US" sz="2000" dirty="0">
                <a:solidFill>
                  <a:srgbClr val="FFFFFF"/>
                </a:solidFill>
              </a:rPr>
              <a:t>I used &lt;</a:t>
            </a:r>
            <a:r>
              <a:rPr lang="en-US" sz="2000" dirty="0" err="1">
                <a:solidFill>
                  <a:srgbClr val="FFFFFF"/>
                </a:solidFill>
              </a:rPr>
              <a:t>br</a:t>
            </a:r>
            <a:r>
              <a:rPr lang="en-US" sz="2000" dirty="0">
                <a:solidFill>
                  <a:srgbClr val="FFFFFF"/>
                </a:solidFill>
              </a:rPr>
              <a:t>&gt; for creating paragraphs within the p tag.</a:t>
            </a:r>
          </a:p>
          <a:p>
            <a:r>
              <a:rPr lang="en-US" sz="2000" dirty="0">
                <a:solidFill>
                  <a:srgbClr val="FFFFFF"/>
                </a:solidFill>
              </a:rPr>
              <a:t>Finally, I finished the ‘help” div, the body and the html too.</a:t>
            </a:r>
          </a:p>
        </p:txBody>
      </p:sp>
      <p:pic>
        <p:nvPicPr>
          <p:cNvPr id="10" name="Picture 9" descr="A screenshot of a computer program&#10;&#10;Description automatically generated">
            <a:extLst>
              <a:ext uri="{FF2B5EF4-FFF2-40B4-BE49-F238E27FC236}">
                <a16:creationId xmlns:a16="http://schemas.microsoft.com/office/drawing/2014/main" id="{9EF806F7-A909-3F47-D609-366F7B658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344" y="1914676"/>
            <a:ext cx="6989656" cy="3075447"/>
          </a:xfrm>
          <a:prstGeom prst="rect">
            <a:avLst/>
          </a:prstGeom>
        </p:spPr>
      </p:pic>
    </p:spTree>
    <p:extLst>
      <p:ext uri="{BB962C8B-B14F-4D97-AF65-F5344CB8AC3E}">
        <p14:creationId xmlns:p14="http://schemas.microsoft.com/office/powerpoint/2010/main" val="1163561716"/>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2" name="Rectangle 2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4" name="Rectangle 2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8">
            <a:extLst>
              <a:ext uri="{FF2B5EF4-FFF2-40B4-BE49-F238E27FC236}">
                <a16:creationId xmlns:a16="http://schemas.microsoft.com/office/drawing/2014/main" id="{A733D6C0-CF09-9C7E-380D-B1FE3EB33796}"/>
              </a:ext>
            </a:extLst>
          </p:cNvPr>
          <p:cNvSpPr>
            <a:spLocks noGrp="1"/>
          </p:cNvSpPr>
          <p:nvPr>
            <p:ph idx="1"/>
          </p:nvPr>
        </p:nvSpPr>
        <p:spPr>
          <a:xfrm>
            <a:off x="731974" y="1814879"/>
            <a:ext cx="3702579" cy="3524823"/>
          </a:xfrm>
        </p:spPr>
        <p:txBody>
          <a:bodyPr>
            <a:normAutofit/>
          </a:bodyPr>
          <a:lstStyle/>
          <a:p>
            <a:r>
              <a:rPr lang="en-US" sz="1800" dirty="0">
                <a:solidFill>
                  <a:srgbClr val="FFFFFF"/>
                </a:solidFill>
              </a:rPr>
              <a:t>Then I  went to my </a:t>
            </a:r>
            <a:r>
              <a:rPr lang="en-US" sz="1800" dirty="0" err="1">
                <a:solidFill>
                  <a:srgbClr val="FFFFFF"/>
                </a:solidFill>
              </a:rPr>
              <a:t>css</a:t>
            </a:r>
            <a:r>
              <a:rPr lang="en-US" sz="1800" dirty="0">
                <a:solidFill>
                  <a:srgbClr val="FFFFFF"/>
                </a:solidFill>
              </a:rPr>
              <a:t> file and created .help {}, in it, I copy pasted the properties from .about {} as they are similar. I changed the height % as it had less content than about. </a:t>
            </a:r>
          </a:p>
          <a:p>
            <a:r>
              <a:rPr lang="en-US" sz="1800" dirty="0">
                <a:solidFill>
                  <a:srgbClr val="FFFFFF"/>
                </a:solidFill>
              </a:rPr>
              <a:t>Then I created .help p {} and copy pasted about p’s properties. </a:t>
            </a:r>
          </a:p>
          <a:p>
            <a:r>
              <a:rPr lang="en-US" sz="1800" dirty="0">
                <a:solidFill>
                  <a:srgbClr val="FFFFFF"/>
                </a:solidFill>
              </a:rPr>
              <a:t>Next came the header, .help h4 {}, and I copy pasted the properties of .about h4. But I did remove its margin.</a:t>
            </a:r>
          </a:p>
        </p:txBody>
      </p:sp>
      <p:pic>
        <p:nvPicPr>
          <p:cNvPr id="5" name="Content Placeholder 4" descr="A screen shot of a computer program&#10;&#10;Description automatically generated">
            <a:extLst>
              <a:ext uri="{FF2B5EF4-FFF2-40B4-BE49-F238E27FC236}">
                <a16:creationId xmlns:a16="http://schemas.microsoft.com/office/drawing/2014/main" id="{A0646E06-2155-AC75-0287-17F2177C9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24" y="787114"/>
            <a:ext cx="5225961" cy="5283771"/>
          </a:xfrm>
          <a:prstGeom prst="rect">
            <a:avLst/>
          </a:prstGeom>
        </p:spPr>
      </p:pic>
      <p:cxnSp>
        <p:nvCxnSpPr>
          <p:cNvPr id="7" name="Straight Arrow Connector 6">
            <a:extLst>
              <a:ext uri="{FF2B5EF4-FFF2-40B4-BE49-F238E27FC236}">
                <a16:creationId xmlns:a16="http://schemas.microsoft.com/office/drawing/2014/main" id="{2948A53E-63FA-1754-2AD8-621BF6B5B97F}"/>
              </a:ext>
            </a:extLst>
          </p:cNvPr>
          <p:cNvCxnSpPr/>
          <p:nvPr/>
        </p:nvCxnSpPr>
        <p:spPr>
          <a:xfrm>
            <a:off x="3429000" y="5060373"/>
            <a:ext cx="2971800" cy="498763"/>
          </a:xfrm>
          <a:prstGeom prst="straightConnector1">
            <a:avLst/>
          </a:prstGeom>
          <a:ln>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88C9293-5138-10A9-2BA1-A3FB7DBEF8CB}"/>
              </a:ext>
            </a:extLst>
          </p:cNvPr>
          <p:cNvCxnSpPr/>
          <p:nvPr/>
        </p:nvCxnSpPr>
        <p:spPr>
          <a:xfrm flipV="1">
            <a:off x="4125191" y="1731909"/>
            <a:ext cx="2275609" cy="1073636"/>
          </a:xfrm>
          <a:prstGeom prst="straightConnector1">
            <a:avLst/>
          </a:prstGeom>
          <a:ln>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7335231"/>
      </p:ext>
    </p:extLst>
  </p:cSld>
  <p:clrMapOvr>
    <a:masterClrMapping/>
  </p:clrMapOvr>
  <p:transition spd="med">
    <p:pull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BC8EB-5EEB-8AC4-9DF3-78C3F495DA9C}"/>
              </a:ext>
            </a:extLst>
          </p:cNvPr>
          <p:cNvSpPr>
            <a:spLocks noGrp="1"/>
          </p:cNvSpPr>
          <p:nvPr>
            <p:ph type="title"/>
          </p:nvPr>
        </p:nvSpPr>
        <p:spPr>
          <a:xfrm>
            <a:off x="1155557" y="649674"/>
            <a:ext cx="4284420" cy="1687143"/>
          </a:xfrm>
        </p:spPr>
        <p:txBody>
          <a:bodyPr anchor="t">
            <a:normAutofit/>
          </a:bodyPr>
          <a:lstStyle/>
          <a:p>
            <a:r>
              <a:rPr lang="en-US">
                <a:solidFill>
                  <a:schemeClr val="bg1"/>
                </a:solidFill>
              </a:rPr>
              <a:t>Editing </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C6141-3274-FF63-FC5F-4B1A3C648709}"/>
              </a:ext>
            </a:extLst>
          </p:cNvPr>
          <p:cNvSpPr>
            <a:spLocks noGrp="1"/>
          </p:cNvSpPr>
          <p:nvPr>
            <p:ph idx="1"/>
          </p:nvPr>
        </p:nvSpPr>
        <p:spPr>
          <a:xfrm>
            <a:off x="6752022" y="849338"/>
            <a:ext cx="4293299" cy="1487480"/>
          </a:xfrm>
        </p:spPr>
        <p:txBody>
          <a:bodyPr>
            <a:normAutofit/>
          </a:bodyPr>
          <a:lstStyle/>
          <a:p>
            <a:pPr marL="0" indent="0">
              <a:buNone/>
            </a:pPr>
            <a:r>
              <a:rPr lang="en-US" sz="1600"/>
              <a:t>I previously used ‘ _ ‘ instead of spaces. But later I had realized that the conventions support  negative‘ – ‘ and not  dashes‘ _  ‘.  So, after finishing, I used Ctrl + F to find all the dashes and replaced them with minuses. </a:t>
            </a:r>
          </a:p>
          <a:p>
            <a:pPr marL="0" indent="0">
              <a:buNone/>
            </a:pPr>
            <a:endParaRPr lang="en-US" sz="1600"/>
          </a:p>
        </p:txBody>
      </p:sp>
      <p:pic>
        <p:nvPicPr>
          <p:cNvPr id="5" name="Picture 4" descr="A screenshot of a computer code&#10;&#10;Description automatically generated">
            <a:extLst>
              <a:ext uri="{FF2B5EF4-FFF2-40B4-BE49-F238E27FC236}">
                <a16:creationId xmlns:a16="http://schemas.microsoft.com/office/drawing/2014/main" id="{235DA334-9880-6F01-A81A-4E0C5C9E955D}"/>
              </a:ext>
            </a:extLst>
          </p:cNvPr>
          <p:cNvPicPr>
            <a:picLocks noChangeAspect="1"/>
          </p:cNvPicPr>
          <p:nvPr/>
        </p:nvPicPr>
        <p:blipFill>
          <a:blip r:embed="rId2">
            <a:extLst>
              <a:ext uri="{28A0092B-C50C-407E-A947-70E740481C1C}">
                <a14:useLocalDpi xmlns:a14="http://schemas.microsoft.com/office/drawing/2010/main" val="0"/>
              </a:ext>
            </a:extLst>
          </a:blip>
          <a:srcRect r="2" b="10182"/>
          <a:stretch/>
        </p:blipFill>
        <p:spPr>
          <a:xfrm>
            <a:off x="1155556" y="2631774"/>
            <a:ext cx="9889765" cy="3579308"/>
          </a:xfrm>
          <a:prstGeom prst="rect">
            <a:avLst/>
          </a:prstGeom>
        </p:spPr>
      </p:pic>
    </p:spTree>
    <p:extLst>
      <p:ext uri="{BB962C8B-B14F-4D97-AF65-F5344CB8AC3E}">
        <p14:creationId xmlns:p14="http://schemas.microsoft.com/office/powerpoint/2010/main" val="420251296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807DAF-C6F7-B7F6-C1D1-2B323D811828}"/>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a:solidFill>
                  <a:srgbClr val="FFFFFF"/>
                </a:solidFill>
              </a:rPr>
              <a:t>Testing</a:t>
            </a:r>
          </a:p>
        </p:txBody>
      </p:sp>
      <p:sp>
        <p:nvSpPr>
          <p:cNvPr id="6" name="TextBox 5">
            <a:extLst>
              <a:ext uri="{FF2B5EF4-FFF2-40B4-BE49-F238E27FC236}">
                <a16:creationId xmlns:a16="http://schemas.microsoft.com/office/drawing/2014/main" id="{071EBD0C-CD68-929C-9538-AFC08956DE79}"/>
              </a:ext>
            </a:extLst>
          </p:cNvPr>
          <p:cNvSpPr txBox="1"/>
          <p:nvPr/>
        </p:nvSpPr>
        <p:spPr>
          <a:xfrm>
            <a:off x="4688006" y="511389"/>
            <a:ext cx="3534770" cy="5848468"/>
          </a:xfrm>
          <a:prstGeom prst="rect">
            <a:avLst/>
          </a:prstGeom>
        </p:spPr>
        <p:txBody>
          <a:bodyPr vert="horz" lIns="91440" tIns="45720" rIns="91440" bIns="45720" rtlCol="0" anchor="ctr">
            <a:normAutofit/>
          </a:bodyPr>
          <a:lstStyle/>
          <a:p>
            <a:pPr>
              <a:lnSpc>
                <a:spcPct val="90000"/>
              </a:lnSpc>
              <a:spcAft>
                <a:spcPts val="600"/>
              </a:spcAft>
            </a:pPr>
            <a:r>
              <a:rPr lang="en-US" sz="2000" dirty="0"/>
              <a:t> Every time I did some coding, I used “Go Live” to go to chrome and open my html document there and see my website whether it was according to what I was planning to do.  I checked whether my navigation bar was working or not, whether my hover effects were working or not, checking whether  my website can adjust its elements to different screen sizes. After determining that, I changed my padding and margins, heights and widths to % from pixels. I  made sure my scrolling was smooth, and the navigation bar and the headers were sticky. </a:t>
            </a:r>
          </a:p>
          <a:p>
            <a:pPr indent="-228600">
              <a:lnSpc>
                <a:spcPct val="90000"/>
              </a:lnSpc>
              <a:spcAft>
                <a:spcPts val="600"/>
              </a:spcAft>
              <a:buFont typeface="Arial" panose="020B0604020202020204" pitchFamily="34" charset="0"/>
              <a:buChar char="•"/>
            </a:pPr>
            <a:endParaRPr lang="en-US" sz="2000" dirty="0"/>
          </a:p>
        </p:txBody>
      </p:sp>
      <p:pic>
        <p:nvPicPr>
          <p:cNvPr id="18" name="Picture 17" descr="A blue background with white text and black circles&#10;&#10;Description automatically generated">
            <a:extLst>
              <a:ext uri="{FF2B5EF4-FFF2-40B4-BE49-F238E27FC236}">
                <a16:creationId xmlns:a16="http://schemas.microsoft.com/office/drawing/2014/main" id="{842BC3DF-802A-687D-F0F1-FEF6FA3A5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452" y="1195114"/>
            <a:ext cx="2503993" cy="88891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10B13C5-E78F-409E-CF9F-AAF74C588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7452" y="2831172"/>
            <a:ext cx="2503993" cy="1195656"/>
          </a:xfrm>
          <a:prstGeom prst="rect">
            <a:avLst/>
          </a:prstGeom>
        </p:spPr>
      </p:pic>
      <p:pic>
        <p:nvPicPr>
          <p:cNvPr id="20" name="Picture 19" descr="A number of numbers and symbols&#10;&#10;Description automatically generated with medium confidence">
            <a:extLst>
              <a:ext uri="{FF2B5EF4-FFF2-40B4-BE49-F238E27FC236}">
                <a16:creationId xmlns:a16="http://schemas.microsoft.com/office/drawing/2014/main" id="{69706F7A-AE9C-4269-8949-F67ED3F94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452" y="4842171"/>
            <a:ext cx="2503993" cy="815117"/>
          </a:xfrm>
          <a:prstGeom prst="rect">
            <a:avLst/>
          </a:prstGeom>
        </p:spPr>
      </p:pic>
    </p:spTree>
    <p:extLst>
      <p:ext uri="{BB962C8B-B14F-4D97-AF65-F5344CB8AC3E}">
        <p14:creationId xmlns:p14="http://schemas.microsoft.com/office/powerpoint/2010/main" val="123305079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788BE-C10B-80F8-586E-252A19D0C5C4}"/>
              </a:ext>
            </a:extLst>
          </p:cNvPr>
          <p:cNvSpPr>
            <a:spLocks noGrp="1"/>
          </p:cNvSpPr>
          <p:nvPr>
            <p:ph type="title"/>
          </p:nvPr>
        </p:nvSpPr>
        <p:spPr>
          <a:xfrm>
            <a:off x="806825" y="457201"/>
            <a:ext cx="2844800" cy="3588870"/>
          </a:xfrm>
        </p:spPr>
        <p:txBody>
          <a:bodyPr anchor="b">
            <a:normAutofit/>
          </a:bodyPr>
          <a:lstStyle/>
          <a:p>
            <a:pPr algn="r"/>
            <a:r>
              <a:rPr lang="en-US" sz="4000">
                <a:solidFill>
                  <a:srgbClr val="FFFFFF"/>
                </a:solidFill>
              </a:rPr>
              <a:t>Tracking</a:t>
            </a:r>
          </a:p>
        </p:txBody>
      </p:sp>
      <p:sp>
        <p:nvSpPr>
          <p:cNvPr id="3" name="Content Placeholder 2">
            <a:extLst>
              <a:ext uri="{FF2B5EF4-FFF2-40B4-BE49-F238E27FC236}">
                <a16:creationId xmlns:a16="http://schemas.microsoft.com/office/drawing/2014/main" id="{54190D53-0E6F-860B-2B32-E0E56CAE3AF9}"/>
              </a:ext>
            </a:extLst>
          </p:cNvPr>
          <p:cNvSpPr>
            <a:spLocks noGrp="1"/>
          </p:cNvSpPr>
          <p:nvPr>
            <p:ph idx="1"/>
          </p:nvPr>
        </p:nvSpPr>
        <p:spPr>
          <a:xfrm>
            <a:off x="4208318" y="776126"/>
            <a:ext cx="3628005" cy="5790929"/>
          </a:xfrm>
        </p:spPr>
        <p:txBody>
          <a:bodyPr anchor="ctr">
            <a:normAutofit fontScale="92500" lnSpcReduction="10000"/>
          </a:bodyPr>
          <a:lstStyle/>
          <a:p>
            <a:r>
              <a:rPr lang="en-US" sz="1900" dirty="0"/>
              <a:t>Tracking : After developing the  website, I requested people who were not affiliated with me in making the website so navigate through it and provide  response. </a:t>
            </a:r>
          </a:p>
          <a:p>
            <a:r>
              <a:rPr lang="en-US" sz="1900" dirty="0"/>
              <a:t>I was asked whether the shortcut scroll using the side navigation tab in the lessons page could be made more like scrolling instead of like changing webpages. </a:t>
            </a:r>
          </a:p>
          <a:p>
            <a:r>
              <a:rPr lang="en-US" sz="1900" dirty="0"/>
              <a:t>So according to his advice, I put smooth scroll for .html in my stylesheet and include scroll-margin-top of 175px to .box h3. This way, when I press an unit name on my side navigation tab, it scrolls down / up to that specific section instead of teleporting there. This has created a smooth flow to the website increasing my end-user friendliness. </a:t>
            </a:r>
          </a:p>
          <a:p>
            <a:endParaRPr lang="en-US" sz="1900" dirty="0"/>
          </a:p>
          <a:p>
            <a:endParaRPr lang="en-US" sz="1900" dirty="0"/>
          </a:p>
        </p:txBody>
      </p:sp>
      <p:pic>
        <p:nvPicPr>
          <p:cNvPr id="5" name="Picture 4" descr="A blue background with yellow text&#10;&#10;Description automatically generated">
            <a:extLst>
              <a:ext uri="{FF2B5EF4-FFF2-40B4-BE49-F238E27FC236}">
                <a16:creationId xmlns:a16="http://schemas.microsoft.com/office/drawing/2014/main" id="{C935BFC0-6B0B-875F-A4CA-349F3403D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7859" y="1723786"/>
            <a:ext cx="2823586" cy="734792"/>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B05A40F8-BD98-E180-347A-2051E2B33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859" y="4008946"/>
            <a:ext cx="2823586" cy="1557069"/>
          </a:xfrm>
          <a:prstGeom prst="rect">
            <a:avLst/>
          </a:prstGeom>
        </p:spPr>
      </p:pic>
    </p:spTree>
    <p:extLst>
      <p:ext uri="{BB962C8B-B14F-4D97-AF65-F5344CB8AC3E}">
        <p14:creationId xmlns:p14="http://schemas.microsoft.com/office/powerpoint/2010/main" val="154381561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A9F7-B3A2-A08E-37DE-A15F0715FD3C}"/>
              </a:ext>
            </a:extLst>
          </p:cNvPr>
          <p:cNvSpPr>
            <a:spLocks noGrp="1"/>
          </p:cNvSpPr>
          <p:nvPr>
            <p:ph type="title"/>
          </p:nvPr>
        </p:nvSpPr>
        <p:spPr>
          <a:solidFill>
            <a:schemeClr val="tx1">
              <a:lumMod val="95000"/>
              <a:lumOff val="5000"/>
            </a:schemeClr>
          </a:solidFill>
        </p:spPr>
        <p:txBody>
          <a:bodyPr/>
          <a:lstStyle/>
          <a:p>
            <a:r>
              <a:rPr lang="en-US" dirty="0">
                <a:solidFill>
                  <a:schemeClr val="bg1"/>
                </a:solidFill>
                <a:cs typeface="Biome Light" panose="020B0303030204020804" pitchFamily="34" charset="0"/>
              </a:rPr>
              <a:t>Making High-Fidelity Mockups</a:t>
            </a:r>
          </a:p>
        </p:txBody>
      </p:sp>
      <p:sp>
        <p:nvSpPr>
          <p:cNvPr id="3" name="Content Placeholder 2">
            <a:extLst>
              <a:ext uri="{FF2B5EF4-FFF2-40B4-BE49-F238E27FC236}">
                <a16:creationId xmlns:a16="http://schemas.microsoft.com/office/drawing/2014/main" id="{919A7426-1710-DB75-5DFA-19F7B0FF1812}"/>
              </a:ext>
            </a:extLst>
          </p:cNvPr>
          <p:cNvSpPr>
            <a:spLocks noGrp="1"/>
          </p:cNvSpPr>
          <p:nvPr>
            <p:ph idx="1"/>
          </p:nvPr>
        </p:nvSpPr>
        <p:spPr>
          <a:xfrm>
            <a:off x="7034644" y="2005445"/>
            <a:ext cx="4319156" cy="3037068"/>
          </a:xfrm>
        </p:spPr>
        <p:txBody>
          <a:bodyPr>
            <a:noAutofit/>
          </a:bodyPr>
          <a:lstStyle/>
          <a:p>
            <a:pPr marL="0" indent="0">
              <a:buNone/>
            </a:pPr>
            <a:r>
              <a:rPr lang="en-US" sz="1800" dirty="0">
                <a:cs typeface="Biome Light" panose="020B0303030204020804" pitchFamily="34" charset="0"/>
              </a:rPr>
              <a:t>After making the hand-drawn mockup, I used that format to make a high-fidelity mockup in Figma. I  gathered resources from the internet and my own collection. I used black  and white as a theme color as both are contrasting colors and white over / black over white texts will be easier to spot and read.</a:t>
            </a:r>
          </a:p>
        </p:txBody>
      </p:sp>
      <p:pic>
        <p:nvPicPr>
          <p:cNvPr id="5" name="Picture 4">
            <a:extLst>
              <a:ext uri="{FF2B5EF4-FFF2-40B4-BE49-F238E27FC236}">
                <a16:creationId xmlns:a16="http://schemas.microsoft.com/office/drawing/2014/main" id="{94B14485-974D-611F-0564-E40BBB5F9B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42908" y="2005445"/>
            <a:ext cx="4235419" cy="3865419"/>
          </a:xfrm>
          <a:prstGeom prst="rect">
            <a:avLst/>
          </a:prstGeom>
        </p:spPr>
      </p:pic>
      <p:sp>
        <p:nvSpPr>
          <p:cNvPr id="7" name="TextBox 6">
            <a:extLst>
              <a:ext uri="{FF2B5EF4-FFF2-40B4-BE49-F238E27FC236}">
                <a16:creationId xmlns:a16="http://schemas.microsoft.com/office/drawing/2014/main" id="{EA28A40A-4E1F-18CB-6967-B1B9DEA0B8C3}"/>
              </a:ext>
            </a:extLst>
          </p:cNvPr>
          <p:cNvSpPr txBox="1"/>
          <p:nvPr/>
        </p:nvSpPr>
        <p:spPr>
          <a:xfrm>
            <a:off x="7034644" y="4580848"/>
            <a:ext cx="4319156" cy="923330"/>
          </a:xfrm>
          <a:prstGeom prst="rect">
            <a:avLst/>
          </a:prstGeom>
          <a:noFill/>
        </p:spPr>
        <p:txBody>
          <a:bodyPr wrap="square" rtlCol="0">
            <a:spAutoFit/>
          </a:bodyPr>
          <a:lstStyle/>
          <a:p>
            <a:r>
              <a:rPr lang="en-US" dirty="0">
                <a:cs typeface="Biome Light" panose="020B0303030204020804" pitchFamily="34" charset="0"/>
              </a:rPr>
              <a:t>My website will have 4 pages. One is the Home cover page, the others are ‘About’, ‘Help’ and  ‘Lessons’.</a:t>
            </a:r>
          </a:p>
        </p:txBody>
      </p:sp>
    </p:spTree>
    <p:extLst>
      <p:ext uri="{BB962C8B-B14F-4D97-AF65-F5344CB8AC3E}">
        <p14:creationId xmlns:p14="http://schemas.microsoft.com/office/powerpoint/2010/main" val="285299126"/>
      </p:ext>
    </p:extLst>
  </p:cSld>
  <p:clrMapOvr>
    <a:masterClrMapping/>
  </p:clrMapOvr>
  <p:transition spd="med">
    <p:pull dir="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A screenshot of a computer&#10;&#10;Description automatically generated">
            <a:extLst>
              <a:ext uri="{FF2B5EF4-FFF2-40B4-BE49-F238E27FC236}">
                <a16:creationId xmlns:a16="http://schemas.microsoft.com/office/drawing/2014/main" id="{E1D7894F-B398-3C88-7F8C-42A5873150E1}"/>
              </a:ext>
            </a:extLst>
          </p:cNvPr>
          <p:cNvPicPr>
            <a:picLocks noChangeAspect="1"/>
          </p:cNvPicPr>
          <p:nvPr/>
        </p:nvPicPr>
        <p:blipFill>
          <a:blip r:embed="rId2">
            <a:extLst>
              <a:ext uri="{28A0092B-C50C-407E-A947-70E740481C1C}">
                <a14:useLocalDpi xmlns:a14="http://schemas.microsoft.com/office/drawing/2010/main" val="0"/>
              </a:ext>
            </a:extLst>
          </a:blip>
          <a:srcRect l="1146" r="7532" b="3"/>
          <a:stretch/>
        </p:blipFill>
        <p:spPr>
          <a:xfrm>
            <a:off x="7381876" y="1"/>
            <a:ext cx="4810125" cy="250183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13" name="Picture 12" descr="A screenshot of a computer&#10;&#10;Description automatically generated">
            <a:extLst>
              <a:ext uri="{FF2B5EF4-FFF2-40B4-BE49-F238E27FC236}">
                <a16:creationId xmlns:a16="http://schemas.microsoft.com/office/drawing/2014/main" id="{5B6FE462-DBF7-D617-7F23-A511440E5C00}"/>
              </a:ext>
            </a:extLst>
          </p:cNvPr>
          <p:cNvPicPr>
            <a:picLocks noChangeAspect="1"/>
          </p:cNvPicPr>
          <p:nvPr/>
        </p:nvPicPr>
        <p:blipFill>
          <a:blip r:embed="rId3">
            <a:extLst>
              <a:ext uri="{28A0092B-C50C-407E-A947-70E740481C1C}">
                <a14:useLocalDpi xmlns:a14="http://schemas.microsoft.com/office/drawing/2010/main" val="0"/>
              </a:ext>
            </a:extLst>
          </a:blip>
          <a:srcRect l="679" r="46415" b="-1"/>
          <a:stretch/>
        </p:blipFill>
        <p:spPr>
          <a:xfrm>
            <a:off x="5374639" y="2663706"/>
            <a:ext cx="4626927" cy="4197911"/>
          </a:xfrm>
          <a:custGeom>
            <a:avLst/>
            <a:gdLst/>
            <a:ahLst/>
            <a:cxnLst/>
            <a:rect l="l" t="t" r="r" b="b"/>
            <a:pathLst>
              <a:path w="4626927" h="4197911">
                <a:moveTo>
                  <a:pt x="1945141" y="0"/>
                </a:moveTo>
                <a:lnTo>
                  <a:pt x="1951364" y="0"/>
                </a:lnTo>
                <a:lnTo>
                  <a:pt x="3141155" y="0"/>
                </a:lnTo>
                <a:lnTo>
                  <a:pt x="4626927" y="0"/>
                </a:lnTo>
                <a:lnTo>
                  <a:pt x="2681786" y="4197911"/>
                </a:lnTo>
                <a:lnTo>
                  <a:pt x="0" y="4197911"/>
                </a:lnTo>
                <a:close/>
              </a:path>
            </a:pathLst>
          </a:custGeom>
        </p:spPr>
      </p:pic>
      <p:sp>
        <p:nvSpPr>
          <p:cNvPr id="24"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D5416C-4AAF-A0D5-B6A8-8EC59AD5803A}"/>
              </a:ext>
            </a:extLst>
          </p:cNvPr>
          <p:cNvSpPr>
            <a:spLocks noGrp="1"/>
          </p:cNvSpPr>
          <p:nvPr>
            <p:ph type="title"/>
          </p:nvPr>
        </p:nvSpPr>
        <p:spPr>
          <a:xfrm>
            <a:off x="682388" y="3098042"/>
            <a:ext cx="5308979" cy="852985"/>
          </a:xfrm>
        </p:spPr>
        <p:txBody>
          <a:bodyPr>
            <a:normAutofit/>
          </a:bodyPr>
          <a:lstStyle/>
          <a:p>
            <a:r>
              <a:rPr lang="en-US" sz="3600" dirty="0">
                <a:solidFill>
                  <a:srgbClr val="FFFFFF"/>
                </a:solidFill>
                <a:latin typeface="Biome" panose="020B0503030204020804" pitchFamily="34" charset="0"/>
                <a:cs typeface="Biome" panose="020B0503030204020804" pitchFamily="34" charset="0"/>
              </a:rPr>
              <a:t>Outcome</a:t>
            </a:r>
          </a:p>
        </p:txBody>
      </p:sp>
      <p:pic>
        <p:nvPicPr>
          <p:cNvPr id="7" name="Picture 6" descr="A screenshot of a computer&#10;&#10;Description automatically generated">
            <a:extLst>
              <a:ext uri="{FF2B5EF4-FFF2-40B4-BE49-F238E27FC236}">
                <a16:creationId xmlns:a16="http://schemas.microsoft.com/office/drawing/2014/main" id="{C31C0309-0840-C594-AD00-2212144302BB}"/>
              </a:ext>
            </a:extLst>
          </p:cNvPr>
          <p:cNvPicPr>
            <a:picLocks noChangeAspect="1"/>
          </p:cNvPicPr>
          <p:nvPr/>
        </p:nvPicPr>
        <p:blipFill>
          <a:blip r:embed="rId4">
            <a:extLst>
              <a:ext uri="{28A0092B-C50C-407E-A947-70E740481C1C}">
                <a14:useLocalDpi xmlns:a14="http://schemas.microsoft.com/office/drawing/2010/main" val="0"/>
              </a:ext>
            </a:extLst>
          </a:blip>
          <a:srcRect l="1382" r="26691"/>
          <a:stretch/>
        </p:blipFill>
        <p:spPr>
          <a:xfrm>
            <a:off x="4675537" y="-1"/>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5" name="Content Placeholder 4" descr="A blue background with white text&#10;&#10;Description automatically generated">
            <a:extLst>
              <a:ext uri="{FF2B5EF4-FFF2-40B4-BE49-F238E27FC236}">
                <a16:creationId xmlns:a16="http://schemas.microsoft.com/office/drawing/2014/main" id="{5623B738-3FAA-1DE1-132A-2CC9202C0B87}"/>
              </a:ext>
            </a:extLst>
          </p:cNvPr>
          <p:cNvPicPr>
            <a:picLocks noChangeAspect="1"/>
          </p:cNvPicPr>
          <p:nvPr/>
        </p:nvPicPr>
        <p:blipFill>
          <a:blip r:embed="rId5">
            <a:extLst>
              <a:ext uri="{28A0092B-C50C-407E-A947-70E740481C1C}">
                <a14:useLocalDpi xmlns:a14="http://schemas.microsoft.com/office/drawing/2010/main" val="0"/>
              </a:ext>
            </a:extLst>
          </a:blip>
          <a:srcRect l="21592" r="12639" b="-2"/>
          <a:stretch/>
        </p:blipFill>
        <p:spPr>
          <a:xfrm>
            <a:off x="2280734" y="2"/>
            <a:ext cx="3393943" cy="250284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9" name="Picture 8" descr="A screenshot of a computer&#10;&#10;Description automatically generated">
            <a:extLst>
              <a:ext uri="{FF2B5EF4-FFF2-40B4-BE49-F238E27FC236}">
                <a16:creationId xmlns:a16="http://schemas.microsoft.com/office/drawing/2014/main" id="{7893E258-354A-A2E1-1393-877F3548E216}"/>
              </a:ext>
            </a:extLst>
          </p:cNvPr>
          <p:cNvPicPr>
            <a:picLocks noChangeAspect="1"/>
          </p:cNvPicPr>
          <p:nvPr/>
        </p:nvPicPr>
        <p:blipFill>
          <a:blip r:embed="rId6">
            <a:extLst>
              <a:ext uri="{28A0092B-C50C-407E-A947-70E740481C1C}">
                <a14:useLocalDpi xmlns:a14="http://schemas.microsoft.com/office/drawing/2010/main" val="0"/>
              </a:ext>
            </a:extLst>
          </a:blip>
          <a:srcRect l="18648" r="18336" b="2"/>
          <a:stretch/>
        </p:blipFill>
        <p:spPr>
          <a:xfrm>
            <a:off x="3"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sp>
        <p:nvSpPr>
          <p:cNvPr id="19" name="Content Placeholder 18">
            <a:extLst>
              <a:ext uri="{FF2B5EF4-FFF2-40B4-BE49-F238E27FC236}">
                <a16:creationId xmlns:a16="http://schemas.microsoft.com/office/drawing/2014/main" id="{093A5E44-6C12-FE01-4108-D6280F39A6AB}"/>
              </a:ext>
            </a:extLst>
          </p:cNvPr>
          <p:cNvSpPr>
            <a:spLocks noGrp="1"/>
          </p:cNvSpPr>
          <p:nvPr>
            <p:ph idx="1"/>
          </p:nvPr>
        </p:nvSpPr>
        <p:spPr>
          <a:xfrm>
            <a:off x="682388" y="3951027"/>
            <a:ext cx="4746863" cy="2130364"/>
          </a:xfrm>
        </p:spPr>
        <p:txBody>
          <a:bodyPr anchor="ctr">
            <a:normAutofit/>
          </a:bodyPr>
          <a:lstStyle/>
          <a:p>
            <a:pPr marL="0" indent="0">
              <a:buNone/>
            </a:pPr>
            <a:r>
              <a:rPr lang="en-US" sz="2000" dirty="0">
                <a:solidFill>
                  <a:srgbClr val="FFFFFF"/>
                </a:solidFill>
              </a:rPr>
              <a:t>After finishing the code. This is the outcome and how my own portfolio website looks like.</a:t>
            </a:r>
          </a:p>
        </p:txBody>
      </p:sp>
      <p:pic>
        <p:nvPicPr>
          <p:cNvPr id="11" name="Picture 10" descr="A screenshot of a web page&#10;&#10;Description automatically generated">
            <a:extLst>
              <a:ext uri="{FF2B5EF4-FFF2-40B4-BE49-F238E27FC236}">
                <a16:creationId xmlns:a16="http://schemas.microsoft.com/office/drawing/2014/main" id="{D134C0BD-8904-50B9-EEC1-A3F50B738DA6}"/>
              </a:ext>
            </a:extLst>
          </p:cNvPr>
          <p:cNvPicPr>
            <a:picLocks noChangeAspect="1"/>
          </p:cNvPicPr>
          <p:nvPr/>
        </p:nvPicPr>
        <p:blipFill>
          <a:blip r:embed="rId7">
            <a:extLst>
              <a:ext uri="{28A0092B-C50C-407E-A947-70E740481C1C}">
                <a14:useLocalDpi xmlns:a14="http://schemas.microsoft.com/office/drawing/2010/main" val="0"/>
              </a:ext>
            </a:extLst>
          </a:blip>
          <a:srcRect l="4170" r="50927" b="-1"/>
          <a:stretch/>
        </p:blipFill>
        <p:spPr>
          <a:xfrm>
            <a:off x="8264962" y="2660089"/>
            <a:ext cx="3927039" cy="4197911"/>
          </a:xfrm>
          <a:custGeom>
            <a:avLst/>
            <a:gdLst/>
            <a:ahLst/>
            <a:cxnLst/>
            <a:rect l="l" t="t" r="r" b="b"/>
            <a:pathLst>
              <a:path w="3927039" h="4197911">
                <a:moveTo>
                  <a:pt x="1945141" y="0"/>
                </a:moveTo>
                <a:lnTo>
                  <a:pt x="1951364" y="0"/>
                </a:lnTo>
                <a:lnTo>
                  <a:pt x="3141155" y="0"/>
                </a:lnTo>
                <a:lnTo>
                  <a:pt x="3927039" y="0"/>
                </a:lnTo>
                <a:lnTo>
                  <a:pt x="3927039" y="4194293"/>
                </a:lnTo>
                <a:lnTo>
                  <a:pt x="2683462" y="4194293"/>
                </a:lnTo>
                <a:lnTo>
                  <a:pt x="2681786" y="4197911"/>
                </a:lnTo>
                <a:lnTo>
                  <a:pt x="0" y="4197911"/>
                </a:lnTo>
                <a:close/>
              </a:path>
            </a:pathLst>
          </a:custGeom>
        </p:spPr>
      </p:pic>
    </p:spTree>
    <p:extLst>
      <p:ext uri="{BB962C8B-B14F-4D97-AF65-F5344CB8AC3E}">
        <p14:creationId xmlns:p14="http://schemas.microsoft.com/office/powerpoint/2010/main" val="163259346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6E4BC4A-89F0-23F2-0355-C469FF8C96D4}"/>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b="1" kern="1200" dirty="0">
                <a:solidFill>
                  <a:schemeClr val="bg1"/>
                </a:solidFill>
                <a:latin typeface="Biome" panose="020B0503030204020804" pitchFamily="34" charset="0"/>
                <a:cs typeface="Biome" panose="020B0503030204020804" pitchFamily="34" charset="0"/>
              </a:rPr>
              <a:t>END</a:t>
            </a:r>
          </a:p>
        </p:txBody>
      </p:sp>
      <p:sp>
        <p:nvSpPr>
          <p:cNvPr id="21" name="Rectangle 20">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44186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3577-A0BF-ADE2-C8A4-B858B66DFF29}"/>
              </a:ext>
            </a:extLst>
          </p:cNvPr>
          <p:cNvSpPr>
            <a:spLocks noGrp="1"/>
          </p:cNvSpPr>
          <p:nvPr>
            <p:ph type="title"/>
          </p:nvPr>
        </p:nvSpPr>
        <p:spPr>
          <a:solidFill>
            <a:schemeClr val="tx1">
              <a:lumMod val="95000"/>
              <a:lumOff val="5000"/>
            </a:schemeClr>
          </a:solidFill>
        </p:spPr>
        <p:txBody>
          <a:bodyPr/>
          <a:lstStyle/>
          <a:p>
            <a:r>
              <a:rPr lang="en-US" dirty="0">
                <a:solidFill>
                  <a:schemeClr val="bg1"/>
                </a:solidFill>
                <a:cs typeface="Biome" panose="020B0503030204020804" pitchFamily="34" charset="0"/>
              </a:rPr>
              <a:t>Setting up</a:t>
            </a:r>
          </a:p>
        </p:txBody>
      </p:sp>
      <p:sp>
        <p:nvSpPr>
          <p:cNvPr id="3" name="Content Placeholder 2">
            <a:extLst>
              <a:ext uri="{FF2B5EF4-FFF2-40B4-BE49-F238E27FC236}">
                <a16:creationId xmlns:a16="http://schemas.microsoft.com/office/drawing/2014/main" id="{330E5ACF-639D-711C-DEB8-CA152341AEA1}"/>
              </a:ext>
            </a:extLst>
          </p:cNvPr>
          <p:cNvSpPr>
            <a:spLocks noGrp="1"/>
          </p:cNvSpPr>
          <p:nvPr>
            <p:ph idx="1"/>
          </p:nvPr>
        </p:nvSpPr>
        <p:spPr>
          <a:xfrm>
            <a:off x="838200" y="2129509"/>
            <a:ext cx="5257800" cy="1852757"/>
          </a:xfrm>
        </p:spPr>
        <p:txBody>
          <a:bodyPr>
            <a:normAutofit/>
          </a:bodyPr>
          <a:lstStyle/>
          <a:p>
            <a:pPr marL="0" indent="0">
              <a:buNone/>
            </a:pPr>
            <a:r>
              <a:rPr lang="en-US" sz="1800" dirty="0">
                <a:cs typeface="Biome Light" panose="020B0303030204020804" pitchFamily="34" charset="0"/>
              </a:rPr>
              <a:t>After making the finalized mockup, I made a folder named “Portfolio” which contains a “</a:t>
            </a:r>
            <a:r>
              <a:rPr lang="en-US" sz="1800" dirty="0" err="1">
                <a:cs typeface="Biome Light" panose="020B0303030204020804" pitchFamily="34" charset="0"/>
              </a:rPr>
              <a:t>css</a:t>
            </a:r>
            <a:r>
              <a:rPr lang="en-US" sz="1800" dirty="0">
                <a:cs typeface="Biome Light" panose="020B0303030204020804" pitchFamily="34" charset="0"/>
              </a:rPr>
              <a:t>” and a “resources” folders. I opened the folder in ‘Visual Studio Code’.</a:t>
            </a:r>
          </a:p>
        </p:txBody>
      </p:sp>
      <p:pic>
        <p:nvPicPr>
          <p:cNvPr id="6" name="Picture 5" descr="A screenshot of a computer&#10;&#10;Description automatically generated">
            <a:extLst>
              <a:ext uri="{FF2B5EF4-FFF2-40B4-BE49-F238E27FC236}">
                <a16:creationId xmlns:a16="http://schemas.microsoft.com/office/drawing/2014/main" id="{0F8FFDA7-C6D2-C344-A2D4-3B7A26CCB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515" y="1825625"/>
            <a:ext cx="4568284" cy="210443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7CCA963-48EA-44F3-A7A0-5E2552949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18428"/>
            <a:ext cx="2191056" cy="2772162"/>
          </a:xfrm>
          <a:prstGeom prst="rect">
            <a:avLst/>
          </a:prstGeom>
        </p:spPr>
      </p:pic>
      <p:sp>
        <p:nvSpPr>
          <p:cNvPr id="9" name="TextBox 8">
            <a:extLst>
              <a:ext uri="{FF2B5EF4-FFF2-40B4-BE49-F238E27FC236}">
                <a16:creationId xmlns:a16="http://schemas.microsoft.com/office/drawing/2014/main" id="{1F210C6D-BCE6-484B-6D15-38920543976B}"/>
              </a:ext>
            </a:extLst>
          </p:cNvPr>
          <p:cNvSpPr txBox="1"/>
          <p:nvPr/>
        </p:nvSpPr>
        <p:spPr>
          <a:xfrm>
            <a:off x="3200400" y="3982266"/>
            <a:ext cx="8153399" cy="2031325"/>
          </a:xfrm>
          <a:prstGeom prst="rect">
            <a:avLst/>
          </a:prstGeom>
          <a:noFill/>
        </p:spPr>
        <p:txBody>
          <a:bodyPr wrap="square" rtlCol="0">
            <a:spAutoFit/>
          </a:bodyPr>
          <a:lstStyle/>
          <a:p>
            <a:r>
              <a:rPr lang="en-US" dirty="0">
                <a:cs typeface="Biome Light" panose="020B0303030204020804" pitchFamily="34" charset="0"/>
              </a:rPr>
              <a:t>After opening “Portfolio”, I made the following html files (the document where I will be coding) and </a:t>
            </a:r>
            <a:r>
              <a:rPr lang="en-US" dirty="0" err="1">
                <a:cs typeface="Biome Light" panose="020B0303030204020804" pitchFamily="34" charset="0"/>
              </a:rPr>
              <a:t>css</a:t>
            </a:r>
            <a:r>
              <a:rPr lang="en-US" dirty="0">
                <a:cs typeface="Biome Light" panose="020B0303030204020804" pitchFamily="34" charset="0"/>
              </a:rPr>
              <a:t> files (documents in which I will styling my code) : </a:t>
            </a:r>
          </a:p>
          <a:p>
            <a:pPr marL="285750" indent="-285750">
              <a:buFont typeface="Arial" panose="020B0604020202020204" pitchFamily="34" charset="0"/>
              <a:buChar char="•"/>
            </a:pPr>
            <a:r>
              <a:rPr lang="en-US" dirty="0">
                <a:cs typeface="Biome Light" panose="020B0303030204020804" pitchFamily="34" charset="0"/>
              </a:rPr>
              <a:t>Index.html (home page)</a:t>
            </a:r>
          </a:p>
          <a:p>
            <a:pPr marL="285750" indent="-285750">
              <a:buFont typeface="Arial" panose="020B0604020202020204" pitchFamily="34" charset="0"/>
              <a:buChar char="•"/>
            </a:pPr>
            <a:r>
              <a:rPr lang="en-US" dirty="0">
                <a:cs typeface="Biome Light" panose="020B0303030204020804" pitchFamily="34" charset="0"/>
              </a:rPr>
              <a:t>About.html (about page)</a:t>
            </a:r>
          </a:p>
          <a:p>
            <a:pPr marL="285750" indent="-285750">
              <a:buFont typeface="Arial" panose="020B0604020202020204" pitchFamily="34" charset="0"/>
              <a:buChar char="•"/>
            </a:pPr>
            <a:r>
              <a:rPr lang="en-US" dirty="0">
                <a:cs typeface="Biome Light" panose="020B0303030204020804" pitchFamily="34" charset="0"/>
              </a:rPr>
              <a:t>Help.html (help page)</a:t>
            </a:r>
          </a:p>
          <a:p>
            <a:pPr marL="285750" indent="-285750">
              <a:buFont typeface="Arial" panose="020B0604020202020204" pitchFamily="34" charset="0"/>
              <a:buChar char="•"/>
            </a:pPr>
            <a:r>
              <a:rPr lang="en-US" dirty="0">
                <a:cs typeface="Biome Light" panose="020B0303030204020804" pitchFamily="34" charset="0"/>
              </a:rPr>
              <a:t>Lessons.html (lessons page)</a:t>
            </a:r>
          </a:p>
          <a:p>
            <a:pPr marL="285750" indent="-285750">
              <a:buFont typeface="Arial" panose="020B0604020202020204" pitchFamily="34" charset="0"/>
              <a:buChar char="•"/>
            </a:pPr>
            <a:r>
              <a:rPr lang="en-US" dirty="0" err="1">
                <a:cs typeface="Biome Light" panose="020B0303030204020804" pitchFamily="34" charset="0"/>
              </a:rPr>
              <a:t>css</a:t>
            </a:r>
            <a:r>
              <a:rPr lang="en-US" dirty="0">
                <a:cs typeface="Biome Light" panose="020B0303030204020804" pitchFamily="34" charset="0"/>
              </a:rPr>
              <a:t> ( where I will style my website)</a:t>
            </a:r>
          </a:p>
        </p:txBody>
      </p:sp>
    </p:spTree>
    <p:extLst>
      <p:ext uri="{BB962C8B-B14F-4D97-AF65-F5344CB8AC3E}">
        <p14:creationId xmlns:p14="http://schemas.microsoft.com/office/powerpoint/2010/main" val="235318558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42DD-40E3-47F4-0B68-AB84037677C1}"/>
              </a:ext>
            </a:extLst>
          </p:cNvPr>
          <p:cNvSpPr>
            <a:spLocks noGrp="1"/>
          </p:cNvSpPr>
          <p:nvPr>
            <p:ph type="title"/>
          </p:nvPr>
        </p:nvSpPr>
        <p:spPr>
          <a:solidFill>
            <a:schemeClr val="tx1">
              <a:lumMod val="95000"/>
              <a:lumOff val="5000"/>
            </a:schemeClr>
          </a:solidFill>
        </p:spPr>
        <p:txBody>
          <a:bodyPr/>
          <a:lstStyle/>
          <a:p>
            <a:r>
              <a:rPr lang="en-US" dirty="0">
                <a:solidFill>
                  <a:schemeClr val="bg1"/>
                </a:solidFill>
              </a:rPr>
              <a:t>Starting  html</a:t>
            </a:r>
          </a:p>
        </p:txBody>
      </p:sp>
      <p:sp>
        <p:nvSpPr>
          <p:cNvPr id="3" name="Content Placeholder 2">
            <a:extLst>
              <a:ext uri="{FF2B5EF4-FFF2-40B4-BE49-F238E27FC236}">
                <a16:creationId xmlns:a16="http://schemas.microsoft.com/office/drawing/2014/main" id="{3D9FC262-2687-8476-C6B1-B6ED28724DE3}"/>
              </a:ext>
            </a:extLst>
          </p:cNvPr>
          <p:cNvSpPr>
            <a:spLocks noGrp="1"/>
          </p:cNvSpPr>
          <p:nvPr>
            <p:ph idx="1"/>
          </p:nvPr>
        </p:nvSpPr>
        <p:spPr>
          <a:xfrm>
            <a:off x="838200" y="2021586"/>
            <a:ext cx="3754582" cy="3035742"/>
          </a:xfrm>
        </p:spPr>
        <p:txBody>
          <a:bodyPr>
            <a:normAutofit/>
          </a:bodyPr>
          <a:lstStyle/>
          <a:p>
            <a:pPr marL="0" indent="0">
              <a:buNone/>
            </a:pPr>
            <a:r>
              <a:rPr lang="en-US" sz="1800" dirty="0">
                <a:cs typeface="Biome Light" panose="020B0303030204020804" pitchFamily="34" charset="0"/>
              </a:rPr>
              <a:t>I put </a:t>
            </a:r>
            <a:r>
              <a:rPr lang="en-US" sz="1800" b="1" dirty="0">
                <a:cs typeface="Biome Light" panose="020B0303030204020804" pitchFamily="34" charset="0"/>
              </a:rPr>
              <a:t>down &lt;!DOCTYPE html&gt;  </a:t>
            </a:r>
            <a:r>
              <a:rPr lang="en-US" sz="1800" dirty="0">
                <a:cs typeface="Biome Light" panose="020B0303030204020804" pitchFamily="34" charset="0"/>
              </a:rPr>
              <a:t>and make a </a:t>
            </a:r>
            <a:r>
              <a:rPr lang="en-US" sz="1800" b="1" dirty="0">
                <a:cs typeface="Biome Light" panose="020B0303030204020804" pitchFamily="34" charset="0"/>
              </a:rPr>
              <a:t>&lt;html&gt; </a:t>
            </a:r>
            <a:r>
              <a:rPr lang="en-US" sz="1800" dirty="0">
                <a:cs typeface="Biome Light" panose="020B0303030204020804" pitchFamily="34" charset="0"/>
              </a:rPr>
              <a:t>in which I make a </a:t>
            </a:r>
            <a:r>
              <a:rPr lang="en-US" sz="1800" b="1" dirty="0">
                <a:cs typeface="Biome Light" panose="020B0303030204020804" pitchFamily="34" charset="0"/>
              </a:rPr>
              <a:t>&lt;head&gt; </a:t>
            </a:r>
            <a:r>
              <a:rPr lang="en-US" sz="1800" dirty="0">
                <a:cs typeface="Biome Light" panose="020B0303030204020804" pitchFamily="34" charset="0"/>
              </a:rPr>
              <a:t>and a </a:t>
            </a:r>
            <a:r>
              <a:rPr lang="en-US" sz="1800" b="1" dirty="0">
                <a:cs typeface="Biome Light" panose="020B0303030204020804" pitchFamily="34" charset="0"/>
              </a:rPr>
              <a:t>&lt;body&gt;. </a:t>
            </a:r>
          </a:p>
          <a:p>
            <a:pPr marL="0" indent="0">
              <a:buNone/>
            </a:pPr>
            <a:r>
              <a:rPr lang="en-US" sz="1800" dirty="0">
                <a:cs typeface="Biome Light" panose="020B0303030204020804" pitchFamily="34" charset="0"/>
              </a:rPr>
              <a:t>After that, I link my stylesheet </a:t>
            </a:r>
            <a:r>
              <a:rPr lang="en-US" sz="1800" b="1" dirty="0">
                <a:cs typeface="Biome Light" panose="020B0303030204020804" pitchFamily="34" charset="0"/>
              </a:rPr>
              <a:t>“stylesheet.css” </a:t>
            </a:r>
            <a:r>
              <a:rPr lang="en-US" sz="1800" dirty="0">
                <a:cs typeface="Biome Light" panose="020B0303030204020804" pitchFamily="34" charset="0"/>
              </a:rPr>
              <a:t>in the head using  </a:t>
            </a:r>
            <a:r>
              <a:rPr lang="en-US" sz="1800" b="1" dirty="0">
                <a:cs typeface="Biome Light" panose="020B0303030204020804" pitchFamily="34" charset="0"/>
              </a:rPr>
              <a:t>link </a:t>
            </a:r>
            <a:r>
              <a:rPr lang="en-US" sz="1800" b="1" dirty="0" err="1">
                <a:cs typeface="Biome Light" panose="020B0303030204020804" pitchFamily="34" charset="0"/>
              </a:rPr>
              <a:t>rel</a:t>
            </a:r>
            <a:r>
              <a:rPr lang="en-US" sz="1800" b="1" dirty="0">
                <a:cs typeface="Biome Light" panose="020B0303030204020804" pitchFamily="34" charset="0"/>
              </a:rPr>
              <a:t> </a:t>
            </a:r>
            <a:r>
              <a:rPr lang="en-US" sz="1800" dirty="0">
                <a:cs typeface="Biome Light" panose="020B0303030204020804" pitchFamily="34" charset="0"/>
              </a:rPr>
              <a:t>and </a:t>
            </a:r>
            <a:r>
              <a:rPr lang="en-US" sz="1800" b="1" dirty="0" err="1">
                <a:cs typeface="Biome Light" panose="020B0303030204020804" pitchFamily="34" charset="0"/>
              </a:rPr>
              <a:t>href</a:t>
            </a:r>
            <a:r>
              <a:rPr lang="en-US" sz="1800" b="1" dirty="0">
                <a:cs typeface="Biome Light" panose="020B0303030204020804" pitchFamily="34" charset="0"/>
              </a:rPr>
              <a:t>.</a:t>
            </a:r>
          </a:p>
          <a:p>
            <a:pPr marL="0" indent="0">
              <a:buNone/>
            </a:pPr>
            <a:r>
              <a:rPr lang="en-US" sz="1800" dirty="0">
                <a:cs typeface="Biome Light" panose="020B0303030204020804" pitchFamily="34" charset="0"/>
              </a:rPr>
              <a:t>I put my title in the </a:t>
            </a:r>
            <a:r>
              <a:rPr lang="en-US" sz="1800" b="1" dirty="0">
                <a:cs typeface="Biome Light" panose="020B0303030204020804" pitchFamily="34" charset="0"/>
              </a:rPr>
              <a:t>&lt;title&gt; </a:t>
            </a:r>
            <a:r>
              <a:rPr lang="en-US" sz="1800" dirty="0">
                <a:cs typeface="Biome Light" panose="020B0303030204020804" pitchFamily="34" charset="0"/>
              </a:rPr>
              <a:t>and link my  web logo </a:t>
            </a:r>
            <a:r>
              <a:rPr lang="en-US" sz="1800" b="1" dirty="0">
                <a:cs typeface="Biome Light" panose="020B0303030204020804" pitchFamily="34" charset="0"/>
              </a:rPr>
              <a:t>using link </a:t>
            </a:r>
            <a:r>
              <a:rPr lang="en-US" sz="1800" b="1" dirty="0" err="1">
                <a:cs typeface="Biome Light" panose="020B0303030204020804" pitchFamily="34" charset="0"/>
              </a:rPr>
              <a:t>rel</a:t>
            </a:r>
            <a:r>
              <a:rPr lang="en-US" sz="1800" b="1" dirty="0">
                <a:cs typeface="Biome Light" panose="020B0303030204020804" pitchFamily="34" charset="0"/>
              </a:rPr>
              <a:t>, type and </a:t>
            </a:r>
            <a:r>
              <a:rPr lang="en-US" sz="1800" b="1" dirty="0" err="1">
                <a:cs typeface="Biome Light" panose="020B0303030204020804" pitchFamily="34" charset="0"/>
              </a:rPr>
              <a:t>href</a:t>
            </a:r>
            <a:r>
              <a:rPr lang="en-US" sz="1800" b="1" dirty="0">
                <a:cs typeface="Biome Light" panose="020B0303030204020804" pitchFamily="34" charset="0"/>
              </a:rPr>
              <a:t> </a:t>
            </a:r>
            <a:r>
              <a:rPr lang="en-US" sz="1800" dirty="0">
                <a:cs typeface="Biome Light" panose="020B0303030204020804" pitchFamily="34" charset="0"/>
              </a:rPr>
              <a:t>right under the title.  </a:t>
            </a:r>
          </a:p>
        </p:txBody>
      </p:sp>
      <p:pic>
        <p:nvPicPr>
          <p:cNvPr id="5" name="Picture 4" descr="A screen shot of a computer code&#10;&#10;Description automatically generated">
            <a:extLst>
              <a:ext uri="{FF2B5EF4-FFF2-40B4-BE49-F238E27FC236}">
                <a16:creationId xmlns:a16="http://schemas.microsoft.com/office/drawing/2014/main" id="{87A2FE34-80B3-EF14-7B84-B09F1F727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081285"/>
            <a:ext cx="6049198" cy="1414455"/>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8125B39B-1F55-2AE7-45FF-F851DB315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291" y="1825625"/>
            <a:ext cx="6428509" cy="905001"/>
          </a:xfrm>
          <a:prstGeom prst="rect">
            <a:avLst/>
          </a:prstGeom>
        </p:spPr>
      </p:pic>
      <p:sp>
        <p:nvSpPr>
          <p:cNvPr id="8" name="TextBox 7">
            <a:extLst>
              <a:ext uri="{FF2B5EF4-FFF2-40B4-BE49-F238E27FC236}">
                <a16:creationId xmlns:a16="http://schemas.microsoft.com/office/drawing/2014/main" id="{A99A7CF3-0E41-4EDF-06F7-6DF7F2E37260}"/>
              </a:ext>
            </a:extLst>
          </p:cNvPr>
          <p:cNvSpPr txBox="1"/>
          <p:nvPr/>
        </p:nvSpPr>
        <p:spPr>
          <a:xfrm>
            <a:off x="4925290" y="2865563"/>
            <a:ext cx="6428509" cy="1754326"/>
          </a:xfrm>
          <a:prstGeom prst="rect">
            <a:avLst/>
          </a:prstGeom>
          <a:noFill/>
        </p:spPr>
        <p:txBody>
          <a:bodyPr wrap="square" rtlCol="0">
            <a:spAutoFit/>
          </a:bodyPr>
          <a:lstStyle/>
          <a:p>
            <a:r>
              <a:rPr lang="en-US" dirty="0">
                <a:cs typeface="Biome Light" panose="020B0303030204020804" pitchFamily="34" charset="0"/>
              </a:rPr>
              <a:t>Then within the body, I  make </a:t>
            </a:r>
            <a:r>
              <a:rPr lang="en-US" b="1" dirty="0">
                <a:cs typeface="Biome Light" panose="020B0303030204020804" pitchFamily="34" charset="0"/>
              </a:rPr>
              <a:t>“hero” div  </a:t>
            </a:r>
            <a:r>
              <a:rPr lang="en-US" dirty="0">
                <a:cs typeface="Biome Light" panose="020B0303030204020804" pitchFamily="34" charset="0"/>
              </a:rPr>
              <a:t>in which I make a header which will contain my name.  Within the hero div, I made another </a:t>
            </a:r>
            <a:r>
              <a:rPr lang="en-US" b="1" dirty="0">
                <a:cs typeface="Biome Light" panose="020B0303030204020804" pitchFamily="34" charset="0"/>
              </a:rPr>
              <a:t>“divider” div </a:t>
            </a:r>
            <a:r>
              <a:rPr lang="en-US" dirty="0">
                <a:cs typeface="Biome Light" panose="020B0303030204020804" pitchFamily="34" charset="0"/>
              </a:rPr>
              <a:t>which will contain  </a:t>
            </a:r>
            <a:r>
              <a:rPr lang="en-US" b="1" dirty="0">
                <a:cs typeface="Biome Light" panose="020B0303030204020804" pitchFamily="34" charset="0"/>
              </a:rPr>
              <a:t>11DT2 Portfolio/name </a:t>
            </a:r>
            <a:r>
              <a:rPr lang="en-US" dirty="0">
                <a:cs typeface="Biome Light" panose="020B0303030204020804" pitchFamily="34" charset="0"/>
              </a:rPr>
              <a:t>of my website. I decided to make it a  div so that I can later add dividers next to both of its sides for aesthetic and visibility reasons.</a:t>
            </a:r>
          </a:p>
        </p:txBody>
      </p:sp>
      <p:cxnSp>
        <p:nvCxnSpPr>
          <p:cNvPr id="6" name="Straight Connector 5">
            <a:extLst>
              <a:ext uri="{FF2B5EF4-FFF2-40B4-BE49-F238E27FC236}">
                <a16:creationId xmlns:a16="http://schemas.microsoft.com/office/drawing/2014/main" id="{E4915C9C-DC8F-DC62-79DA-3DED5E2570E2}"/>
              </a:ext>
            </a:extLst>
          </p:cNvPr>
          <p:cNvCxnSpPr/>
          <p:nvPr/>
        </p:nvCxnSpPr>
        <p:spPr>
          <a:xfrm>
            <a:off x="4748645" y="1825625"/>
            <a:ext cx="0" cy="279426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0493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0244F1-5811-013B-115A-7E344FE2368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701709" y="727364"/>
            <a:ext cx="5870858" cy="2701636"/>
          </a:xfrm>
        </p:spPr>
      </p:pic>
      <p:sp>
        <p:nvSpPr>
          <p:cNvPr id="6" name="TextBox 5">
            <a:extLst>
              <a:ext uri="{FF2B5EF4-FFF2-40B4-BE49-F238E27FC236}">
                <a16:creationId xmlns:a16="http://schemas.microsoft.com/office/drawing/2014/main" id="{63683848-F728-C260-2B13-12D7214C83CF}"/>
              </a:ext>
            </a:extLst>
          </p:cNvPr>
          <p:cNvSpPr txBox="1"/>
          <p:nvPr/>
        </p:nvSpPr>
        <p:spPr>
          <a:xfrm>
            <a:off x="966354" y="1028343"/>
            <a:ext cx="3844625" cy="4801314"/>
          </a:xfrm>
          <a:prstGeom prst="rect">
            <a:avLst/>
          </a:prstGeom>
          <a:noFill/>
        </p:spPr>
        <p:txBody>
          <a:bodyPr wrap="square" rtlCol="0">
            <a:spAutoFit/>
          </a:bodyPr>
          <a:lstStyle/>
          <a:p>
            <a:r>
              <a:rPr lang="en-US" dirty="0">
                <a:cs typeface="Biome Light" panose="020B0303030204020804" pitchFamily="34" charset="0"/>
              </a:rPr>
              <a:t>After the name, I started making the navigation bar  for the cover home page. I started by making a nav div and classifying it at </a:t>
            </a:r>
            <a:r>
              <a:rPr lang="en-US" b="1" dirty="0">
                <a:cs typeface="Biome Light" panose="020B0303030204020804" pitchFamily="34" charset="0"/>
              </a:rPr>
              <a:t>“</a:t>
            </a:r>
            <a:r>
              <a:rPr lang="en-US" b="1" dirty="0" err="1">
                <a:cs typeface="Biome Light" panose="020B0303030204020804" pitchFamily="34" charset="0"/>
              </a:rPr>
              <a:t>navbar_home</a:t>
            </a:r>
            <a:r>
              <a:rPr lang="en-US" b="1" dirty="0">
                <a:cs typeface="Biome Light" panose="020B0303030204020804" pitchFamily="34" charset="0"/>
              </a:rPr>
              <a:t>” </a:t>
            </a:r>
            <a:r>
              <a:rPr lang="en-US" dirty="0">
                <a:cs typeface="Biome Light" panose="020B0303030204020804" pitchFamily="34" charset="0"/>
              </a:rPr>
              <a:t>which contained another classified as </a:t>
            </a:r>
            <a:r>
              <a:rPr lang="en-US" b="1" dirty="0">
                <a:cs typeface="Biome Light" panose="020B0303030204020804" pitchFamily="34" charset="0"/>
              </a:rPr>
              <a:t>“</a:t>
            </a:r>
            <a:r>
              <a:rPr lang="en-US" b="1" dirty="0" err="1">
                <a:cs typeface="Biome Light" panose="020B0303030204020804" pitchFamily="34" charset="0"/>
              </a:rPr>
              <a:t>navdiv_home</a:t>
            </a:r>
            <a:r>
              <a:rPr lang="en-US" b="1" dirty="0">
                <a:cs typeface="Biome Light" panose="020B0303030204020804" pitchFamily="34" charset="0"/>
              </a:rPr>
              <a:t>”. </a:t>
            </a:r>
            <a:r>
              <a:rPr lang="en-US" dirty="0">
                <a:cs typeface="Biome Light" panose="020B0303030204020804" pitchFamily="34" charset="0"/>
              </a:rPr>
              <a:t>I made an unlisted list which contained links of all the other html pages I made earlier except </a:t>
            </a:r>
            <a:r>
              <a:rPr lang="en-US" b="1" dirty="0">
                <a:cs typeface="Biome Light" panose="020B0303030204020804" pitchFamily="34" charset="0"/>
              </a:rPr>
              <a:t>index.html</a:t>
            </a:r>
            <a:r>
              <a:rPr lang="en-US" dirty="0">
                <a:cs typeface="Biome Light" panose="020B0303030204020804" pitchFamily="34" charset="0"/>
              </a:rPr>
              <a:t>. I made so that each respective page won’t have the link to that same page so that my end-users don’t keep pressing the home button while already being in the home page. I linked the other html files using </a:t>
            </a:r>
            <a:r>
              <a:rPr lang="en-US" b="1" dirty="0">
                <a:cs typeface="Biome Light" panose="020B0303030204020804" pitchFamily="34" charset="0"/>
              </a:rPr>
              <a:t>&lt;li&gt;, &lt;a&gt;</a:t>
            </a:r>
            <a:r>
              <a:rPr lang="en-US" dirty="0">
                <a:cs typeface="Biome Light" panose="020B0303030204020804" pitchFamily="34" charset="0"/>
              </a:rPr>
              <a:t> and </a:t>
            </a:r>
            <a:r>
              <a:rPr lang="en-US" b="1" dirty="0" err="1">
                <a:cs typeface="Biome Light" panose="020B0303030204020804" pitchFamily="34" charset="0"/>
              </a:rPr>
              <a:t>href</a:t>
            </a:r>
            <a:r>
              <a:rPr lang="en-US" dirty="0">
                <a:cs typeface="Biome Light" panose="020B0303030204020804" pitchFamily="34" charset="0"/>
              </a:rPr>
              <a:t>. I wrote the names of those pages within the &lt;a&gt;. </a:t>
            </a:r>
          </a:p>
        </p:txBody>
      </p:sp>
      <p:sp>
        <p:nvSpPr>
          <p:cNvPr id="17" name="Right Brace 16">
            <a:extLst>
              <a:ext uri="{FF2B5EF4-FFF2-40B4-BE49-F238E27FC236}">
                <a16:creationId xmlns:a16="http://schemas.microsoft.com/office/drawing/2014/main" id="{5A3C4692-3156-FEE0-890A-5B7C396835DB}"/>
              </a:ext>
            </a:extLst>
          </p:cNvPr>
          <p:cNvSpPr/>
          <p:nvPr/>
        </p:nvSpPr>
        <p:spPr>
          <a:xfrm>
            <a:off x="4717461" y="4863742"/>
            <a:ext cx="93518" cy="108065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A1E6502-780F-05CB-16D4-6DE8C2AD58AA}"/>
              </a:ext>
            </a:extLst>
          </p:cNvPr>
          <p:cNvCxnSpPr>
            <a:cxnSpLocks/>
          </p:cNvCxnSpPr>
          <p:nvPr/>
        </p:nvCxnSpPr>
        <p:spPr>
          <a:xfrm flipV="1">
            <a:off x="4935682" y="2057400"/>
            <a:ext cx="2265218" cy="3366655"/>
          </a:xfrm>
          <a:prstGeom prst="straightConnector1">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7D1ED93-1C69-1735-F2FC-D68DF9A94207}"/>
              </a:ext>
            </a:extLst>
          </p:cNvPr>
          <p:cNvSpPr txBox="1"/>
          <p:nvPr/>
        </p:nvSpPr>
        <p:spPr>
          <a:xfrm>
            <a:off x="5701709" y="4263577"/>
            <a:ext cx="5870858" cy="923330"/>
          </a:xfrm>
          <a:prstGeom prst="rect">
            <a:avLst/>
          </a:prstGeom>
          <a:noFill/>
        </p:spPr>
        <p:txBody>
          <a:bodyPr wrap="square" rtlCol="0">
            <a:spAutoFit/>
          </a:bodyPr>
          <a:lstStyle/>
          <a:p>
            <a:r>
              <a:rPr lang="en-US" dirty="0">
                <a:cs typeface="Biome Light" panose="020B0303030204020804" pitchFamily="34" charset="0"/>
              </a:rPr>
              <a:t>After linking, I finished both of the </a:t>
            </a:r>
            <a:r>
              <a:rPr lang="en-US" dirty="0" err="1">
                <a:cs typeface="Biome Light" panose="020B0303030204020804" pitchFamily="34" charset="0"/>
              </a:rPr>
              <a:t>divs</a:t>
            </a:r>
            <a:r>
              <a:rPr lang="en-US" dirty="0">
                <a:cs typeface="Biome Light" panose="020B0303030204020804" pitchFamily="34" charset="0"/>
              </a:rPr>
              <a:t>  along the </a:t>
            </a:r>
            <a:r>
              <a:rPr lang="en-US" b="1" dirty="0">
                <a:cs typeface="Biome Light" panose="020B0303030204020804" pitchFamily="34" charset="0"/>
              </a:rPr>
              <a:t>“hero” div</a:t>
            </a:r>
            <a:r>
              <a:rPr lang="en-US" dirty="0">
                <a:cs typeface="Biome Light" panose="020B0303030204020804" pitchFamily="34" charset="0"/>
              </a:rPr>
              <a:t>.. After that also finished the body of the cover home page. After &lt;/html&gt; “index.html was done.</a:t>
            </a:r>
          </a:p>
        </p:txBody>
      </p:sp>
      <p:sp>
        <p:nvSpPr>
          <p:cNvPr id="30" name="Rectangle 29">
            <a:extLst>
              <a:ext uri="{FF2B5EF4-FFF2-40B4-BE49-F238E27FC236}">
                <a16:creationId xmlns:a16="http://schemas.microsoft.com/office/drawing/2014/main" id="{DE3C78C0-5B0C-7CEC-4628-E0602AD6948F}"/>
              </a:ext>
            </a:extLst>
          </p:cNvPr>
          <p:cNvSpPr/>
          <p:nvPr/>
        </p:nvSpPr>
        <p:spPr>
          <a:xfrm>
            <a:off x="5701709" y="4263577"/>
            <a:ext cx="5780246" cy="134751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353522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2FF3-7AD3-70C6-8FD2-B3A7E0056967}"/>
              </a:ext>
            </a:extLst>
          </p:cNvPr>
          <p:cNvSpPr>
            <a:spLocks noGrp="1"/>
          </p:cNvSpPr>
          <p:nvPr>
            <p:ph type="title"/>
          </p:nvPr>
        </p:nvSpPr>
        <p:spPr>
          <a:solidFill>
            <a:schemeClr val="tx1">
              <a:lumMod val="95000"/>
              <a:lumOff val="5000"/>
            </a:schemeClr>
          </a:solidFill>
        </p:spPr>
        <p:txBody>
          <a:bodyPr/>
          <a:lstStyle/>
          <a:p>
            <a:r>
              <a:rPr lang="en-US" dirty="0">
                <a:solidFill>
                  <a:schemeClr val="bg1"/>
                </a:solidFill>
              </a:rPr>
              <a:t>Starting </a:t>
            </a:r>
            <a:r>
              <a:rPr lang="en-US" dirty="0" err="1">
                <a:solidFill>
                  <a:schemeClr val="bg1"/>
                </a:solidFill>
              </a:rPr>
              <a:t>css</a:t>
            </a:r>
            <a:endParaRPr lang="en-US" dirty="0">
              <a:solidFill>
                <a:schemeClr val="bg1"/>
              </a:solidFill>
            </a:endParaRPr>
          </a:p>
        </p:txBody>
      </p:sp>
      <p:sp>
        <p:nvSpPr>
          <p:cNvPr id="3" name="Content Placeholder 2">
            <a:extLst>
              <a:ext uri="{FF2B5EF4-FFF2-40B4-BE49-F238E27FC236}">
                <a16:creationId xmlns:a16="http://schemas.microsoft.com/office/drawing/2014/main" id="{9DF14B2D-16A5-4EAB-607A-0DD21CFE6259}"/>
              </a:ext>
            </a:extLst>
          </p:cNvPr>
          <p:cNvSpPr>
            <a:spLocks noGrp="1"/>
          </p:cNvSpPr>
          <p:nvPr>
            <p:ph idx="1"/>
          </p:nvPr>
        </p:nvSpPr>
        <p:spPr>
          <a:xfrm>
            <a:off x="838201" y="1825625"/>
            <a:ext cx="4710544" cy="1325563"/>
          </a:xfrm>
        </p:spPr>
        <p:txBody>
          <a:bodyPr>
            <a:noAutofit/>
          </a:bodyPr>
          <a:lstStyle/>
          <a:p>
            <a:pPr marL="0" indent="0">
              <a:buNone/>
            </a:pPr>
            <a:r>
              <a:rPr lang="en-US" sz="1800" dirty="0">
                <a:cs typeface="Biome Light" panose="020B0303030204020804" pitchFamily="34" charset="0"/>
              </a:rPr>
              <a:t>After the header, I moved on to my </a:t>
            </a:r>
            <a:r>
              <a:rPr lang="en-US" sz="1800" dirty="0" err="1">
                <a:cs typeface="Biome Light" panose="020B0303030204020804" pitchFamily="34" charset="0"/>
              </a:rPr>
              <a:t>css</a:t>
            </a:r>
            <a:r>
              <a:rPr lang="en-US" sz="1800" dirty="0">
                <a:cs typeface="Biome Light" panose="020B0303030204020804" pitchFamily="34" charset="0"/>
              </a:rPr>
              <a:t> file and started it. Firstly, I put 0px margin so that in the .body as well as no text decoration. </a:t>
            </a:r>
          </a:p>
        </p:txBody>
      </p:sp>
      <p:pic>
        <p:nvPicPr>
          <p:cNvPr id="5" name="Picture 4" descr="A screen shot of a computer code&#10;&#10;Description automatically generated">
            <a:extLst>
              <a:ext uri="{FF2B5EF4-FFF2-40B4-BE49-F238E27FC236}">
                <a16:creationId xmlns:a16="http://schemas.microsoft.com/office/drawing/2014/main" id="{E3D9954B-7C49-E635-E2D8-D111F112D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887" y="4048547"/>
            <a:ext cx="3086096" cy="2340420"/>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E8DD09EF-D4C5-5014-EA6A-1B67E41E1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388" y="1825625"/>
            <a:ext cx="2579959" cy="2621684"/>
          </a:xfrm>
          <a:prstGeom prst="rect">
            <a:avLst/>
          </a:prstGeom>
        </p:spPr>
      </p:pic>
      <p:sp>
        <p:nvSpPr>
          <p:cNvPr id="9" name="TextBox 8">
            <a:extLst>
              <a:ext uri="{FF2B5EF4-FFF2-40B4-BE49-F238E27FC236}">
                <a16:creationId xmlns:a16="http://schemas.microsoft.com/office/drawing/2014/main" id="{582FDABF-A224-DAAB-7F64-FE26F1720D14}"/>
              </a:ext>
            </a:extLst>
          </p:cNvPr>
          <p:cNvSpPr txBox="1"/>
          <p:nvPr/>
        </p:nvSpPr>
        <p:spPr>
          <a:xfrm>
            <a:off x="838200" y="2685960"/>
            <a:ext cx="4710544" cy="1200329"/>
          </a:xfrm>
          <a:prstGeom prst="rect">
            <a:avLst/>
          </a:prstGeom>
          <a:noFill/>
        </p:spPr>
        <p:txBody>
          <a:bodyPr wrap="square" rtlCol="0">
            <a:spAutoFit/>
          </a:bodyPr>
          <a:lstStyle/>
          <a:p>
            <a:pPr marL="0" indent="0">
              <a:buNone/>
            </a:pPr>
            <a:r>
              <a:rPr lang="en-US" sz="1800" dirty="0">
                <a:cs typeface="Biome" panose="020B0503030204020804" pitchFamily="34" charset="0"/>
              </a:rPr>
              <a:t>After that, I added all the necessary fonts I will be using which aren’t available in the software directly using @font-face and </a:t>
            </a:r>
            <a:r>
              <a:rPr lang="en-US" sz="1800" dirty="0" err="1">
                <a:cs typeface="Biome" panose="020B0503030204020804" pitchFamily="34" charset="0"/>
              </a:rPr>
              <a:t>src</a:t>
            </a:r>
            <a:r>
              <a:rPr lang="en-US" sz="1800" dirty="0">
                <a:cs typeface="Biome" panose="020B0503030204020804" pitchFamily="34" charset="0"/>
              </a:rPr>
              <a:t>: </a:t>
            </a:r>
            <a:r>
              <a:rPr lang="en-US" sz="1800" dirty="0" err="1">
                <a:cs typeface="Biome" panose="020B0503030204020804" pitchFamily="34" charset="0"/>
              </a:rPr>
              <a:t>url</a:t>
            </a:r>
            <a:r>
              <a:rPr lang="en-US" sz="1800" dirty="0">
                <a:cs typeface="Biome" panose="020B0503030204020804" pitchFamily="34" charset="0"/>
              </a:rPr>
              <a:t>. </a:t>
            </a:r>
          </a:p>
          <a:p>
            <a:endParaRPr lang="en-US" dirty="0">
              <a:cs typeface="Biome" panose="020B0503030204020804" pitchFamily="34" charset="0"/>
            </a:endParaRPr>
          </a:p>
        </p:txBody>
      </p:sp>
      <p:sp>
        <p:nvSpPr>
          <p:cNvPr id="10" name="TextBox 9">
            <a:extLst>
              <a:ext uri="{FF2B5EF4-FFF2-40B4-BE49-F238E27FC236}">
                <a16:creationId xmlns:a16="http://schemas.microsoft.com/office/drawing/2014/main" id="{E73D1321-42BE-3D25-B735-2BF643C7F2F0}"/>
              </a:ext>
            </a:extLst>
          </p:cNvPr>
          <p:cNvSpPr txBox="1"/>
          <p:nvPr/>
        </p:nvSpPr>
        <p:spPr>
          <a:xfrm>
            <a:off x="838199" y="3655506"/>
            <a:ext cx="4710542" cy="646331"/>
          </a:xfrm>
          <a:prstGeom prst="rect">
            <a:avLst/>
          </a:prstGeom>
          <a:noFill/>
        </p:spPr>
        <p:txBody>
          <a:bodyPr wrap="square" rtlCol="0">
            <a:spAutoFit/>
          </a:bodyPr>
          <a:lstStyle/>
          <a:p>
            <a:r>
              <a:rPr lang="en-US" sz="1800" dirty="0">
                <a:cs typeface="Biome Light" panose="020B0303030204020804" pitchFamily="34" charset="0"/>
              </a:rPr>
              <a:t>For my website, I will use </a:t>
            </a:r>
            <a:r>
              <a:rPr lang="en-US" sz="1800" dirty="0" err="1">
                <a:cs typeface="Biome Light" panose="020B0303030204020804" pitchFamily="34" charset="0"/>
              </a:rPr>
              <a:t>Warpen</a:t>
            </a:r>
            <a:r>
              <a:rPr lang="en-US" sz="1800" dirty="0">
                <a:cs typeface="Biome Light" panose="020B0303030204020804" pitchFamily="34" charset="0"/>
              </a:rPr>
              <a:t>, Consul and Calibri</a:t>
            </a:r>
            <a:endParaRPr lang="en-US" dirty="0"/>
          </a:p>
        </p:txBody>
      </p:sp>
      <p:cxnSp>
        <p:nvCxnSpPr>
          <p:cNvPr id="12" name="Straight Connector 11">
            <a:extLst>
              <a:ext uri="{FF2B5EF4-FFF2-40B4-BE49-F238E27FC236}">
                <a16:creationId xmlns:a16="http://schemas.microsoft.com/office/drawing/2014/main" id="{359EEDF6-4501-26C4-4101-4E1403545E96}"/>
              </a:ext>
            </a:extLst>
          </p:cNvPr>
          <p:cNvCxnSpPr/>
          <p:nvPr/>
        </p:nvCxnSpPr>
        <p:spPr>
          <a:xfrm>
            <a:off x="5860473" y="1825625"/>
            <a:ext cx="0" cy="4563342"/>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5EC48C6-9E73-1326-3252-C068BB822B2D}"/>
              </a:ext>
            </a:extLst>
          </p:cNvPr>
          <p:cNvSpPr txBox="1"/>
          <p:nvPr/>
        </p:nvSpPr>
        <p:spPr>
          <a:xfrm>
            <a:off x="9060876" y="2065504"/>
            <a:ext cx="2272141" cy="2308324"/>
          </a:xfrm>
          <a:prstGeom prst="rect">
            <a:avLst/>
          </a:prstGeom>
          <a:noFill/>
        </p:spPr>
        <p:txBody>
          <a:bodyPr wrap="square" rtlCol="0">
            <a:spAutoFit/>
          </a:bodyPr>
          <a:lstStyle/>
          <a:p>
            <a:r>
              <a:rPr lang="en-US" dirty="0">
                <a:cs typeface="Biome Light" panose="020B0303030204020804" pitchFamily="34" charset="0"/>
              </a:rPr>
              <a:t>Then I started the styling the navbar. I  put my Consul as the font family and used margin to align the navigation bar according to  my design. </a:t>
            </a:r>
          </a:p>
        </p:txBody>
      </p:sp>
      <p:sp>
        <p:nvSpPr>
          <p:cNvPr id="15" name="TextBox 14">
            <a:extLst>
              <a:ext uri="{FF2B5EF4-FFF2-40B4-BE49-F238E27FC236}">
                <a16:creationId xmlns:a16="http://schemas.microsoft.com/office/drawing/2014/main" id="{3C110787-32CE-CB02-0B55-36598FF0C4AC}"/>
              </a:ext>
            </a:extLst>
          </p:cNvPr>
          <p:cNvSpPr txBox="1"/>
          <p:nvPr/>
        </p:nvSpPr>
        <p:spPr>
          <a:xfrm>
            <a:off x="6095999" y="4507733"/>
            <a:ext cx="5257797" cy="2031325"/>
          </a:xfrm>
          <a:prstGeom prst="rect">
            <a:avLst/>
          </a:prstGeom>
          <a:noFill/>
        </p:spPr>
        <p:txBody>
          <a:bodyPr wrap="square" rtlCol="0">
            <a:spAutoFit/>
          </a:bodyPr>
          <a:lstStyle/>
          <a:p>
            <a:r>
              <a:rPr lang="en-US" dirty="0"/>
              <a:t>Then I used flex, aligned them center and used justify content to equally spread them within the div area horizontally.</a:t>
            </a:r>
          </a:p>
          <a:p>
            <a:endParaRPr lang="en-US" dirty="0"/>
          </a:p>
          <a:p>
            <a:r>
              <a:rPr lang="en-US" dirty="0"/>
              <a:t>Lastly, I put display: inline-block for “</a:t>
            </a:r>
            <a:r>
              <a:rPr lang="en-US" dirty="0" err="1"/>
              <a:t>navdiv_home</a:t>
            </a:r>
            <a:r>
              <a:rPr lang="en-US" dirty="0"/>
              <a:t>” as it will keep the buttons inline after I make them into blocks</a:t>
            </a:r>
          </a:p>
        </p:txBody>
      </p:sp>
      <p:cxnSp>
        <p:nvCxnSpPr>
          <p:cNvPr id="17" name="Straight Arrow Connector 16">
            <a:extLst>
              <a:ext uri="{FF2B5EF4-FFF2-40B4-BE49-F238E27FC236}">
                <a16:creationId xmlns:a16="http://schemas.microsoft.com/office/drawing/2014/main" id="{3C3E5459-6D85-4D68-F03E-174D03E4FCB6}"/>
              </a:ext>
            </a:extLst>
          </p:cNvPr>
          <p:cNvCxnSpPr>
            <a:cxnSpLocks/>
          </p:cNvCxnSpPr>
          <p:nvPr/>
        </p:nvCxnSpPr>
        <p:spPr>
          <a:xfrm flipH="1" flipV="1">
            <a:off x="8052955" y="3553691"/>
            <a:ext cx="1157306" cy="8936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8371939"/>
      </p:ext>
    </p:extLst>
  </p:cSld>
  <p:clrMapOvr>
    <a:masterClrMapping/>
  </p:clrMapOvr>
  <p:transition spd="med">
    <p:pull dir="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program&#10;&#10;Description automatically generated">
            <a:extLst>
              <a:ext uri="{FF2B5EF4-FFF2-40B4-BE49-F238E27FC236}">
                <a16:creationId xmlns:a16="http://schemas.microsoft.com/office/drawing/2014/main" id="{3E30CB59-36D1-04C7-A5A6-FF1246D61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34" y="299509"/>
            <a:ext cx="4925643" cy="6258983"/>
          </a:xfrm>
          <a:prstGeom prst="rect">
            <a:avLst/>
          </a:prstGeom>
        </p:spPr>
      </p:pic>
      <p:sp>
        <p:nvSpPr>
          <p:cNvPr id="3" name="Content Placeholder 2">
            <a:extLst>
              <a:ext uri="{FF2B5EF4-FFF2-40B4-BE49-F238E27FC236}">
                <a16:creationId xmlns:a16="http://schemas.microsoft.com/office/drawing/2014/main" id="{5F01B8F3-C054-BCF4-607B-0F932AC34625}"/>
              </a:ext>
            </a:extLst>
          </p:cNvPr>
          <p:cNvSpPr>
            <a:spLocks noGrp="1"/>
          </p:cNvSpPr>
          <p:nvPr>
            <p:ph idx="1"/>
          </p:nvPr>
        </p:nvSpPr>
        <p:spPr>
          <a:xfrm>
            <a:off x="6465676" y="1787237"/>
            <a:ext cx="4434721" cy="4673022"/>
          </a:xfrm>
        </p:spPr>
        <p:txBody>
          <a:bodyPr anchor="t">
            <a:normAutofit/>
          </a:bodyPr>
          <a:lstStyle/>
          <a:p>
            <a:pPr marL="0" indent="0">
              <a:buNone/>
            </a:pPr>
            <a:r>
              <a:rPr lang="en-US" sz="1800" dirty="0">
                <a:solidFill>
                  <a:schemeClr val="tx1">
                    <a:alpha val="80000"/>
                  </a:schemeClr>
                </a:solidFill>
              </a:rPr>
              <a:t>After aligning the links, I started styling the buttons by first putting the font-size, font-weight and font-color in </a:t>
            </a:r>
            <a:r>
              <a:rPr lang="en-US" sz="1800" dirty="0" err="1">
                <a:solidFill>
                  <a:schemeClr val="tx1">
                    <a:alpha val="80000"/>
                  </a:schemeClr>
                </a:solidFill>
              </a:rPr>
              <a:t>navdiv_home</a:t>
            </a:r>
            <a:r>
              <a:rPr lang="en-US" sz="1800" dirty="0">
                <a:solidFill>
                  <a:schemeClr val="tx1">
                    <a:alpha val="80000"/>
                  </a:schemeClr>
                </a:solidFill>
              </a:rPr>
              <a:t> li a</a:t>
            </a:r>
          </a:p>
          <a:p>
            <a:pPr marL="0" indent="0">
              <a:buNone/>
            </a:pPr>
            <a:r>
              <a:rPr lang="en-US" sz="1800" dirty="0">
                <a:solidFill>
                  <a:schemeClr val="tx1">
                    <a:alpha val="80000"/>
                  </a:schemeClr>
                </a:solidFill>
              </a:rPr>
              <a:t>Then I put the background color for those link buttons and used display: block. This way, I can later make the hovering affect. I then adjusted my border-radius, height, padding as well as hover transition time. </a:t>
            </a:r>
          </a:p>
          <a:p>
            <a:pPr marL="0" indent="0">
              <a:buNone/>
            </a:pPr>
            <a:r>
              <a:rPr lang="en-US" sz="1800" dirty="0">
                <a:solidFill>
                  <a:schemeClr val="tx1">
                    <a:alpha val="80000"/>
                  </a:schemeClr>
                </a:solidFill>
              </a:rPr>
              <a:t>Lastly, I put the background color, font color, font size as well as box shadow when hovered in .</a:t>
            </a:r>
            <a:r>
              <a:rPr lang="en-US" sz="1800" dirty="0" err="1">
                <a:solidFill>
                  <a:schemeClr val="tx1">
                    <a:alpha val="80000"/>
                  </a:schemeClr>
                </a:solidFill>
              </a:rPr>
              <a:t>navdiv_home</a:t>
            </a:r>
            <a:r>
              <a:rPr lang="en-US" sz="1800" dirty="0">
                <a:solidFill>
                  <a:schemeClr val="tx1">
                    <a:alpha val="80000"/>
                  </a:schemeClr>
                </a:solidFill>
              </a:rPr>
              <a:t> li a:hover </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B676554-284C-4C92-5277-732EA7063033}"/>
              </a:ext>
            </a:extLst>
          </p:cNvPr>
          <p:cNvCxnSpPr/>
          <p:nvPr/>
        </p:nvCxnSpPr>
        <p:spPr>
          <a:xfrm flipH="1" flipV="1">
            <a:off x="3356264" y="1039091"/>
            <a:ext cx="3034145" cy="1091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534C2BB-32AF-D189-9C9D-3F82FD97FA65}"/>
              </a:ext>
            </a:extLst>
          </p:cNvPr>
          <p:cNvCxnSpPr/>
          <p:nvPr/>
        </p:nvCxnSpPr>
        <p:spPr>
          <a:xfrm flipH="1" flipV="1">
            <a:off x="3574473" y="3002973"/>
            <a:ext cx="2743200" cy="1454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4C746D8-95B6-18ED-2854-1FE8CB206AE5}"/>
              </a:ext>
            </a:extLst>
          </p:cNvPr>
          <p:cNvCxnSpPr/>
          <p:nvPr/>
        </p:nvCxnSpPr>
        <p:spPr>
          <a:xfrm flipH="1">
            <a:off x="4301836" y="4343400"/>
            <a:ext cx="2015837" cy="886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264566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C80C-C114-8984-CD2A-6D3D7E225A71}"/>
              </a:ext>
            </a:extLst>
          </p:cNvPr>
          <p:cNvSpPr>
            <a:spLocks noGrp="1"/>
          </p:cNvSpPr>
          <p:nvPr>
            <p:ph type="title"/>
          </p:nvPr>
        </p:nvSpPr>
        <p:spPr>
          <a:solidFill>
            <a:schemeClr val="tx1"/>
          </a:solidFill>
        </p:spPr>
        <p:txBody>
          <a:bodyPr/>
          <a:lstStyle/>
          <a:p>
            <a:r>
              <a:rPr lang="en-US" dirty="0">
                <a:solidFill>
                  <a:schemeClr val="bg1"/>
                </a:solidFill>
              </a:rPr>
              <a:t>Adding Hero Background</a:t>
            </a:r>
          </a:p>
        </p:txBody>
      </p:sp>
      <p:pic>
        <p:nvPicPr>
          <p:cNvPr id="5" name="Content Placeholder 4" descr="A screen shot of a computer program&#10;&#10;Description automatically generated">
            <a:extLst>
              <a:ext uri="{FF2B5EF4-FFF2-40B4-BE49-F238E27FC236}">
                <a16:creationId xmlns:a16="http://schemas.microsoft.com/office/drawing/2014/main" id="{96F5FD82-6DDC-C399-5887-0A34EAEDDE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8108" y="1871297"/>
            <a:ext cx="5315692" cy="3600953"/>
          </a:xfrm>
        </p:spPr>
      </p:pic>
      <p:sp>
        <p:nvSpPr>
          <p:cNvPr id="6" name="TextBox 5">
            <a:extLst>
              <a:ext uri="{FF2B5EF4-FFF2-40B4-BE49-F238E27FC236}">
                <a16:creationId xmlns:a16="http://schemas.microsoft.com/office/drawing/2014/main" id="{A5FDC901-7AF3-1A64-8792-56CB651FE8E3}"/>
              </a:ext>
            </a:extLst>
          </p:cNvPr>
          <p:cNvSpPr txBox="1"/>
          <p:nvPr/>
        </p:nvSpPr>
        <p:spPr>
          <a:xfrm>
            <a:off x="838200" y="1871297"/>
            <a:ext cx="4686300" cy="3693319"/>
          </a:xfrm>
          <a:prstGeom prst="rect">
            <a:avLst/>
          </a:prstGeom>
          <a:noFill/>
        </p:spPr>
        <p:txBody>
          <a:bodyPr wrap="square" rtlCol="0">
            <a:spAutoFit/>
          </a:bodyPr>
          <a:lstStyle/>
          <a:p>
            <a:r>
              <a:rPr lang="en-US" dirty="0"/>
              <a:t>Without this, the entire style will not be completed. First, I added my chosen background image to my resources folder and thus was able to use it in my </a:t>
            </a:r>
            <a:r>
              <a:rPr lang="en-US" dirty="0" err="1"/>
              <a:t>css</a:t>
            </a:r>
            <a:r>
              <a:rPr lang="en-US" dirty="0"/>
              <a:t> using </a:t>
            </a:r>
            <a:r>
              <a:rPr lang="en-US" dirty="0" err="1"/>
              <a:t>url</a:t>
            </a:r>
            <a:r>
              <a:rPr lang="en-US" dirty="0"/>
              <a:t> in the .hero{]. I made it size to cover and its position to center. Because the image was of good quality and large, it didn’t repeat. I then fixed its height to 810px  which made it exactly fit in the desktop monitor. I used flex and made its direction to column so that all the elements are in vertical order. I aligned them center and justified its content to space-between.</a:t>
            </a:r>
          </a:p>
        </p:txBody>
      </p:sp>
      <p:sp>
        <p:nvSpPr>
          <p:cNvPr id="7" name="TextBox 6">
            <a:extLst>
              <a:ext uri="{FF2B5EF4-FFF2-40B4-BE49-F238E27FC236}">
                <a16:creationId xmlns:a16="http://schemas.microsoft.com/office/drawing/2014/main" id="{E4CA6B7A-3E03-F1C8-97A9-3B91CEEFD0CB}"/>
              </a:ext>
            </a:extLst>
          </p:cNvPr>
          <p:cNvSpPr txBox="1"/>
          <p:nvPr/>
        </p:nvSpPr>
        <p:spPr>
          <a:xfrm>
            <a:off x="838199" y="5652859"/>
            <a:ext cx="10515599" cy="646331"/>
          </a:xfrm>
          <a:prstGeom prst="rect">
            <a:avLst/>
          </a:prstGeom>
          <a:noFill/>
        </p:spPr>
        <p:txBody>
          <a:bodyPr wrap="square" rtlCol="0">
            <a:spAutoFit/>
          </a:bodyPr>
          <a:lstStyle/>
          <a:p>
            <a:r>
              <a:rPr lang="en-US" dirty="0"/>
              <a:t>Finally, I added the color for my writings to white as my background is very dark and fixed the font size  and used text-align to center.</a:t>
            </a:r>
          </a:p>
        </p:txBody>
      </p:sp>
    </p:spTree>
    <p:extLst>
      <p:ext uri="{BB962C8B-B14F-4D97-AF65-F5344CB8AC3E}">
        <p14:creationId xmlns:p14="http://schemas.microsoft.com/office/powerpoint/2010/main" val="3831461313"/>
      </p:ext>
    </p:extLst>
  </p:cSld>
  <p:clrMapOvr>
    <a:masterClrMapping/>
  </p:clrMapOvr>
  <p:transition spd="med">
    <p:pull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614</TotalTime>
  <Words>3012</Words>
  <Application>Microsoft Office PowerPoint</Application>
  <PresentationFormat>Widescreen</PresentationFormat>
  <Paragraphs>110</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Arial</vt:lpstr>
      <vt:lpstr>Biome</vt:lpstr>
      <vt:lpstr>Biome Light</vt:lpstr>
      <vt:lpstr>Calibri</vt:lpstr>
      <vt:lpstr>Office Theme</vt:lpstr>
      <vt:lpstr>Website  Development Journal</vt:lpstr>
      <vt:lpstr>Making Draft Mockup</vt:lpstr>
      <vt:lpstr>Making High-Fidelity Mockups</vt:lpstr>
      <vt:lpstr>Setting up</vt:lpstr>
      <vt:lpstr>Starting  html</vt:lpstr>
      <vt:lpstr>PowerPoint Presentation</vt:lpstr>
      <vt:lpstr>Starting css</vt:lpstr>
      <vt:lpstr>PowerPoint Presentation</vt:lpstr>
      <vt:lpstr>Adding Hero Background</vt:lpstr>
      <vt:lpstr>PowerPoint Presentation</vt:lpstr>
      <vt:lpstr>Outcome of Cover Home Page</vt:lpstr>
      <vt:lpstr>Starting the other pages</vt:lpstr>
      <vt:lpstr>PowerPoint Presentation</vt:lpstr>
      <vt:lpstr>PowerPoint Presentation</vt:lpstr>
      <vt:lpstr>Starting  about.html</vt:lpstr>
      <vt:lpstr>PowerPoint Presentation</vt:lpstr>
      <vt:lpstr>PowerPoint Presentation</vt:lpstr>
      <vt:lpstr>Starting lessons page</vt:lpstr>
      <vt:lpstr>PowerPoint Presentation</vt:lpstr>
      <vt:lpstr>PowerPoint Presentation</vt:lpstr>
      <vt:lpstr>PowerPoint Presentation</vt:lpstr>
      <vt:lpstr>PowerPoint Presentation</vt:lpstr>
      <vt:lpstr>PowerPoint Presentation</vt:lpstr>
      <vt:lpstr>Starting help.html</vt:lpstr>
      <vt:lpstr>PowerPoint Presentation</vt:lpstr>
      <vt:lpstr>PowerPoint Presentation</vt:lpstr>
      <vt:lpstr>Editing </vt:lpstr>
      <vt:lpstr>Testing</vt:lpstr>
      <vt:lpstr>Tracking</vt:lpstr>
      <vt:lpstr>Outcome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Abrar Huda Siddiqui</dc:creator>
  <cp:lastModifiedBy>Abrar Huda Siddiqui</cp:lastModifiedBy>
  <cp:revision>2</cp:revision>
  <dcterms:created xsi:type="dcterms:W3CDTF">2024-09-19T21:24:05Z</dcterms:created>
  <dcterms:modified xsi:type="dcterms:W3CDTF">2024-09-26T11:54:27Z</dcterms:modified>
</cp:coreProperties>
</file>